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6" r:id="rId2"/>
  </p:sldMasterIdLst>
  <p:notesMasterIdLst>
    <p:notesMasterId r:id="rId35"/>
  </p:notesMasterIdLst>
  <p:handoutMasterIdLst>
    <p:handoutMasterId r:id="rId36"/>
  </p:handoutMasterIdLst>
  <p:sldIdLst>
    <p:sldId id="265" r:id="rId3"/>
    <p:sldId id="350" r:id="rId4"/>
    <p:sldId id="303" r:id="rId5"/>
    <p:sldId id="344" r:id="rId6"/>
    <p:sldId id="352" r:id="rId7"/>
    <p:sldId id="347" r:id="rId8"/>
    <p:sldId id="260" r:id="rId9"/>
    <p:sldId id="329" r:id="rId10"/>
    <p:sldId id="333" r:id="rId11"/>
    <p:sldId id="342" r:id="rId12"/>
    <p:sldId id="338" r:id="rId13"/>
    <p:sldId id="339" r:id="rId14"/>
    <p:sldId id="380" r:id="rId15"/>
    <p:sldId id="273" r:id="rId16"/>
    <p:sldId id="297" r:id="rId17"/>
    <p:sldId id="296" r:id="rId18"/>
    <p:sldId id="379" r:id="rId19"/>
    <p:sldId id="362" r:id="rId20"/>
    <p:sldId id="360" r:id="rId21"/>
    <p:sldId id="366" r:id="rId22"/>
    <p:sldId id="367" r:id="rId23"/>
    <p:sldId id="376" r:id="rId24"/>
    <p:sldId id="368" r:id="rId25"/>
    <p:sldId id="373" r:id="rId26"/>
    <p:sldId id="374" r:id="rId27"/>
    <p:sldId id="372" r:id="rId28"/>
    <p:sldId id="377" r:id="rId29"/>
    <p:sldId id="375" r:id="rId30"/>
    <p:sldId id="371" r:id="rId31"/>
    <p:sldId id="369" r:id="rId32"/>
    <p:sldId id="370" r:id="rId33"/>
    <p:sldId id="378"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67A5"/>
    <a:srgbClr val="DC6E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64" autoAdjust="0"/>
    <p:restoredTop sz="96970" autoAdjust="0"/>
  </p:normalViewPr>
  <p:slideViewPr>
    <p:cSldViewPr snapToGrid="0" showGuides="1">
      <p:cViewPr varScale="1">
        <p:scale>
          <a:sx n="86" d="100"/>
          <a:sy n="86" d="100"/>
        </p:scale>
        <p:origin x="600" y="90"/>
      </p:cViewPr>
      <p:guideLst>
        <p:guide orient="horz" pos="2160"/>
        <p:guide pos="3840"/>
      </p:guideLst>
    </p:cSldViewPr>
  </p:slideViewPr>
  <p:notesTextViewPr>
    <p:cViewPr>
      <p:scale>
        <a:sx n="3" d="2"/>
        <a:sy n="3" d="2"/>
      </p:scale>
      <p:origin x="0" y="0"/>
    </p:cViewPr>
  </p:notesTextViewPr>
  <p:notesViewPr>
    <p:cSldViewPr snapToGrid="0" showGuides="1">
      <p:cViewPr varScale="1">
        <p:scale>
          <a:sx n="79" d="100"/>
          <a:sy n="79" d="100"/>
        </p:scale>
        <p:origin x="2496"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Post-Treatment</c:v>
                </c:pt>
              </c:strCache>
            </c:strRef>
          </c:tx>
          <c:invertIfNegative val="0"/>
          <c:cat>
            <c:strRef>
              <c:f>Sheet1!$A$2:$A$11</c:f>
              <c:strCache>
                <c:ptCount val="10"/>
                <c:pt idx="0">
                  <c:v>Mental Component Summary</c:v>
                </c:pt>
                <c:pt idx="1">
                  <c:v>Physical Component Summary</c:v>
                </c:pt>
                <c:pt idx="2">
                  <c:v>Physical Functioning</c:v>
                </c:pt>
                <c:pt idx="3">
                  <c:v>Role Physical</c:v>
                </c:pt>
                <c:pt idx="4">
                  <c:v>Bodily Pain</c:v>
                </c:pt>
                <c:pt idx="5">
                  <c:v>General Health</c:v>
                </c:pt>
                <c:pt idx="6">
                  <c:v>Vitality</c:v>
                </c:pt>
                <c:pt idx="7">
                  <c:v>Social Functioning</c:v>
                </c:pt>
                <c:pt idx="8">
                  <c:v>Role-Emotional</c:v>
                </c:pt>
                <c:pt idx="9">
                  <c:v>Mental Health</c:v>
                </c:pt>
              </c:strCache>
            </c:strRef>
          </c:cat>
          <c:val>
            <c:numRef>
              <c:f>Sheet1!$B$2:$B$11</c:f>
              <c:numCache>
                <c:formatCode>General</c:formatCode>
                <c:ptCount val="10"/>
                <c:pt idx="0">
                  <c:v>33.5</c:v>
                </c:pt>
                <c:pt idx="1">
                  <c:v>49.9</c:v>
                </c:pt>
                <c:pt idx="2">
                  <c:v>47.6</c:v>
                </c:pt>
                <c:pt idx="3">
                  <c:v>42</c:v>
                </c:pt>
                <c:pt idx="4">
                  <c:v>48</c:v>
                </c:pt>
                <c:pt idx="5">
                  <c:v>44.1</c:v>
                </c:pt>
                <c:pt idx="6">
                  <c:v>41.7</c:v>
                </c:pt>
                <c:pt idx="7">
                  <c:v>35.9</c:v>
                </c:pt>
                <c:pt idx="8">
                  <c:v>34.4</c:v>
                </c:pt>
                <c:pt idx="9">
                  <c:v>37.200000000000003</c:v>
                </c:pt>
              </c:numCache>
            </c:numRef>
          </c:val>
          <c:extLst>
            <c:ext xmlns:c16="http://schemas.microsoft.com/office/drawing/2014/chart" uri="{C3380CC4-5D6E-409C-BE32-E72D297353CC}">
              <c16:uniqueId val="{00000000-1DE4-49B1-9192-759D86CE5FD3}"/>
            </c:ext>
          </c:extLst>
        </c:ser>
        <c:ser>
          <c:idx val="1"/>
          <c:order val="1"/>
          <c:tx>
            <c:strRef>
              <c:f>Sheet1!$C$1</c:f>
              <c:strCache>
                <c:ptCount val="1"/>
                <c:pt idx="0">
                  <c:v>Baseline</c:v>
                </c:pt>
              </c:strCache>
            </c:strRef>
          </c:tx>
          <c:invertIfNegative val="0"/>
          <c:cat>
            <c:strRef>
              <c:f>Sheet1!$A$2:$A$11</c:f>
              <c:strCache>
                <c:ptCount val="10"/>
                <c:pt idx="0">
                  <c:v>Mental Component Summary</c:v>
                </c:pt>
                <c:pt idx="1">
                  <c:v>Physical Component Summary</c:v>
                </c:pt>
                <c:pt idx="2">
                  <c:v>Physical Functioning</c:v>
                </c:pt>
                <c:pt idx="3">
                  <c:v>Role Physical</c:v>
                </c:pt>
                <c:pt idx="4">
                  <c:v>Bodily Pain</c:v>
                </c:pt>
                <c:pt idx="5">
                  <c:v>General Health</c:v>
                </c:pt>
                <c:pt idx="6">
                  <c:v>Vitality</c:v>
                </c:pt>
                <c:pt idx="7">
                  <c:v>Social Functioning</c:v>
                </c:pt>
                <c:pt idx="8">
                  <c:v>Role-Emotional</c:v>
                </c:pt>
                <c:pt idx="9">
                  <c:v>Mental Health</c:v>
                </c:pt>
              </c:strCache>
            </c:strRef>
          </c:cat>
          <c:val>
            <c:numRef>
              <c:f>Sheet1!$C$2:$C$11</c:f>
              <c:numCache>
                <c:formatCode>General</c:formatCode>
                <c:ptCount val="10"/>
                <c:pt idx="0">
                  <c:v>16.600000000000001</c:v>
                </c:pt>
                <c:pt idx="1">
                  <c:v>48</c:v>
                </c:pt>
                <c:pt idx="2">
                  <c:v>42.4</c:v>
                </c:pt>
                <c:pt idx="3">
                  <c:v>34.799999999999997</c:v>
                </c:pt>
                <c:pt idx="4">
                  <c:v>44.2</c:v>
                </c:pt>
                <c:pt idx="5">
                  <c:v>38.1</c:v>
                </c:pt>
                <c:pt idx="6">
                  <c:v>29.7</c:v>
                </c:pt>
                <c:pt idx="7">
                  <c:v>23.8</c:v>
                </c:pt>
                <c:pt idx="8">
                  <c:v>21.1</c:v>
                </c:pt>
                <c:pt idx="9">
                  <c:v>22.4</c:v>
                </c:pt>
              </c:numCache>
            </c:numRef>
          </c:val>
          <c:extLst>
            <c:ext xmlns:c16="http://schemas.microsoft.com/office/drawing/2014/chart" uri="{C3380CC4-5D6E-409C-BE32-E72D297353CC}">
              <c16:uniqueId val="{00000001-1DE4-49B1-9192-759D86CE5FD3}"/>
            </c:ext>
          </c:extLst>
        </c:ser>
        <c:dLbls>
          <c:showLegendKey val="0"/>
          <c:showVal val="0"/>
          <c:showCatName val="0"/>
          <c:showSerName val="0"/>
          <c:showPercent val="0"/>
          <c:showBubbleSize val="0"/>
        </c:dLbls>
        <c:gapWidth val="150"/>
        <c:axId val="2131217048"/>
        <c:axId val="2131206184"/>
      </c:barChart>
      <c:catAx>
        <c:axId val="2131217048"/>
        <c:scaling>
          <c:orientation val="minMax"/>
        </c:scaling>
        <c:delete val="0"/>
        <c:axPos val="l"/>
        <c:numFmt formatCode="General" sourceLinked="0"/>
        <c:majorTickMark val="out"/>
        <c:minorTickMark val="none"/>
        <c:tickLblPos val="nextTo"/>
        <c:crossAx val="2131206184"/>
        <c:crosses val="autoZero"/>
        <c:auto val="1"/>
        <c:lblAlgn val="ctr"/>
        <c:lblOffset val="100"/>
        <c:noMultiLvlLbl val="0"/>
      </c:catAx>
      <c:valAx>
        <c:axId val="2131206184"/>
        <c:scaling>
          <c:orientation val="minMax"/>
        </c:scaling>
        <c:delete val="0"/>
        <c:axPos val="b"/>
        <c:numFmt formatCode="General" sourceLinked="1"/>
        <c:majorTickMark val="out"/>
        <c:minorTickMark val="none"/>
        <c:tickLblPos val="nextTo"/>
        <c:crossAx val="2131217048"/>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3E2DA04-193E-4BDB-BE2C-E4CFB8EBA6EF}"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FD9487AE-BB5F-416A-ACB0-88E6E266FF2E}">
      <dgm:prSet phldrT="[Text]" custT="1"/>
      <dgm:spPr>
        <a:solidFill>
          <a:schemeClr val="accent1">
            <a:lumMod val="75000"/>
          </a:schemeClr>
        </a:solidFill>
      </dgm:spPr>
      <dgm:t>
        <a:bodyPr/>
        <a:lstStyle/>
        <a:p>
          <a:r>
            <a:rPr lang="en-US" sz="4400" b="1" dirty="0">
              <a:solidFill>
                <a:schemeClr val="tx1"/>
              </a:solidFill>
              <a:effectLst/>
              <a:latin typeface="+mj-lt"/>
            </a:rPr>
            <a:t>90867</a:t>
          </a:r>
          <a:endParaRPr lang="en-US" sz="4400" dirty="0">
            <a:solidFill>
              <a:schemeClr val="tx1"/>
            </a:solidFill>
          </a:endParaRPr>
        </a:p>
      </dgm:t>
    </dgm:pt>
    <dgm:pt modelId="{38815989-0E5F-4049-8B0F-DBB191A0A604}" type="parTrans" cxnId="{E8378904-ED26-477B-96D7-A6E300CB2575}">
      <dgm:prSet/>
      <dgm:spPr/>
      <dgm:t>
        <a:bodyPr/>
        <a:lstStyle/>
        <a:p>
          <a:endParaRPr lang="en-US"/>
        </a:p>
      </dgm:t>
    </dgm:pt>
    <dgm:pt modelId="{CC6B9FDF-D388-4953-8879-2EF89BDD7FC5}" type="sibTrans" cxnId="{E8378904-ED26-477B-96D7-A6E300CB2575}">
      <dgm:prSet/>
      <dgm:spPr/>
      <dgm:t>
        <a:bodyPr/>
        <a:lstStyle/>
        <a:p>
          <a:endParaRPr lang="en-US"/>
        </a:p>
      </dgm:t>
    </dgm:pt>
    <dgm:pt modelId="{6CEA130E-E069-417B-A20E-AF9A92DB1FB1}">
      <dgm:prSet phldrT="[Text]" custT="1"/>
      <dgm:spPr/>
      <dgm:t>
        <a:bodyPr/>
        <a:lstStyle/>
        <a:p>
          <a:r>
            <a:rPr lang="en-US" sz="2200" dirty="0">
              <a:solidFill>
                <a:schemeClr val="bg1"/>
              </a:solidFill>
            </a:rPr>
            <a:t>Therapeutic repetitive transcranial magnetic stimulation treatment; initial, including cortical mapping, motor threshold determination, delivery and management </a:t>
          </a:r>
        </a:p>
      </dgm:t>
    </dgm:pt>
    <dgm:pt modelId="{CBE2B23A-B7B6-4F17-A899-C93BDFB71D69}" type="parTrans" cxnId="{E2957D04-B5EC-4410-B45C-FE48605EA2B5}">
      <dgm:prSet/>
      <dgm:spPr/>
      <dgm:t>
        <a:bodyPr/>
        <a:lstStyle/>
        <a:p>
          <a:endParaRPr lang="en-US"/>
        </a:p>
      </dgm:t>
    </dgm:pt>
    <dgm:pt modelId="{A1B9110D-16C1-444B-8754-03C443FE71F6}" type="sibTrans" cxnId="{E2957D04-B5EC-4410-B45C-FE48605EA2B5}">
      <dgm:prSet/>
      <dgm:spPr/>
      <dgm:t>
        <a:bodyPr/>
        <a:lstStyle/>
        <a:p>
          <a:endParaRPr lang="en-US"/>
        </a:p>
      </dgm:t>
    </dgm:pt>
    <dgm:pt modelId="{677847A4-6C6C-495E-A3B1-C1DC557E037C}">
      <dgm:prSet phldrT="[Text]" custT="1"/>
      <dgm:spPr>
        <a:solidFill>
          <a:schemeClr val="accent1">
            <a:lumMod val="75000"/>
          </a:schemeClr>
        </a:solidFill>
      </dgm:spPr>
      <dgm:t>
        <a:bodyPr/>
        <a:lstStyle/>
        <a:p>
          <a:r>
            <a:rPr lang="en-US" sz="4400" b="1" dirty="0">
              <a:solidFill>
                <a:schemeClr val="tx1"/>
              </a:solidFill>
            </a:rPr>
            <a:t>90868</a:t>
          </a:r>
        </a:p>
      </dgm:t>
    </dgm:pt>
    <dgm:pt modelId="{D4850E65-DD90-4E98-A0B8-1896FE2C058C}" type="parTrans" cxnId="{503C5CE4-55C0-463F-95D7-0360F7963E4C}">
      <dgm:prSet/>
      <dgm:spPr/>
      <dgm:t>
        <a:bodyPr/>
        <a:lstStyle/>
        <a:p>
          <a:endParaRPr lang="en-US"/>
        </a:p>
      </dgm:t>
    </dgm:pt>
    <dgm:pt modelId="{D03F6838-0609-4FE6-9101-36164A842068}" type="sibTrans" cxnId="{503C5CE4-55C0-463F-95D7-0360F7963E4C}">
      <dgm:prSet/>
      <dgm:spPr/>
      <dgm:t>
        <a:bodyPr/>
        <a:lstStyle/>
        <a:p>
          <a:endParaRPr lang="en-US"/>
        </a:p>
      </dgm:t>
    </dgm:pt>
    <dgm:pt modelId="{91C7252F-D70F-499B-8B6D-278F4296067F}">
      <dgm:prSet phldrT="[Text]" custT="1"/>
      <dgm:spPr>
        <a:solidFill>
          <a:schemeClr val="accent1">
            <a:lumMod val="75000"/>
          </a:schemeClr>
        </a:solidFill>
      </dgm:spPr>
      <dgm:t>
        <a:bodyPr/>
        <a:lstStyle/>
        <a:p>
          <a:r>
            <a:rPr lang="en-US" sz="4400" b="1" dirty="0">
              <a:solidFill>
                <a:schemeClr val="tx1"/>
              </a:solidFill>
            </a:rPr>
            <a:t>90869</a:t>
          </a:r>
        </a:p>
      </dgm:t>
    </dgm:pt>
    <dgm:pt modelId="{1BF47E42-0DD6-4D10-AEE6-BCE437633A9B}" type="parTrans" cxnId="{C5EFDF53-4986-4568-8467-2654B4A3634B}">
      <dgm:prSet/>
      <dgm:spPr/>
      <dgm:t>
        <a:bodyPr/>
        <a:lstStyle/>
        <a:p>
          <a:endParaRPr lang="en-US"/>
        </a:p>
      </dgm:t>
    </dgm:pt>
    <dgm:pt modelId="{9534A728-B4A6-4874-913A-CAB4D8CD6748}" type="sibTrans" cxnId="{C5EFDF53-4986-4568-8467-2654B4A3634B}">
      <dgm:prSet/>
      <dgm:spPr/>
      <dgm:t>
        <a:bodyPr/>
        <a:lstStyle/>
        <a:p>
          <a:endParaRPr lang="en-US"/>
        </a:p>
      </dgm:t>
    </dgm:pt>
    <dgm:pt modelId="{3F7B711B-6C86-42EC-A555-4F01ED9CC618}">
      <dgm:prSet phldrT="[Text]" custT="1"/>
      <dgm:spPr/>
      <dgm:t>
        <a:bodyPr/>
        <a:lstStyle/>
        <a:p>
          <a:r>
            <a:rPr lang="en-US" sz="2200" dirty="0">
              <a:solidFill>
                <a:schemeClr val="bg1"/>
              </a:solidFill>
            </a:rPr>
            <a:t>Subsequent MT re-determination with delivery and management</a:t>
          </a:r>
        </a:p>
      </dgm:t>
    </dgm:pt>
    <dgm:pt modelId="{71400B60-008D-43D7-9016-96B0F5F6C5CB}" type="parTrans" cxnId="{8D256DAB-7B39-4A6E-A466-5A2D7B1805C6}">
      <dgm:prSet/>
      <dgm:spPr/>
      <dgm:t>
        <a:bodyPr/>
        <a:lstStyle/>
        <a:p>
          <a:endParaRPr lang="en-US"/>
        </a:p>
      </dgm:t>
    </dgm:pt>
    <dgm:pt modelId="{23C317C8-3CD2-4EC2-9DA7-24A71D25D61B}" type="sibTrans" cxnId="{8D256DAB-7B39-4A6E-A466-5A2D7B1805C6}">
      <dgm:prSet/>
      <dgm:spPr/>
      <dgm:t>
        <a:bodyPr/>
        <a:lstStyle/>
        <a:p>
          <a:endParaRPr lang="en-US"/>
        </a:p>
      </dgm:t>
    </dgm:pt>
    <dgm:pt modelId="{6B75B822-9A21-4818-814A-933844CD6E88}">
      <dgm:prSet phldrT="[Text]" custT="1"/>
      <dgm:spPr/>
      <dgm:t>
        <a:bodyPr/>
        <a:lstStyle/>
        <a:p>
          <a:r>
            <a:rPr lang="en-US" sz="2200" b="0" dirty="0">
              <a:solidFill>
                <a:schemeClr val="bg1"/>
              </a:solidFill>
            </a:rPr>
            <a:t>Subsequent delivery and management, per session </a:t>
          </a:r>
        </a:p>
      </dgm:t>
    </dgm:pt>
    <dgm:pt modelId="{6BEA67F0-216A-48D7-B2E8-FFBA23D9D06B}" type="sibTrans" cxnId="{59ED6DC7-6D70-41A2-9283-E83E1F2A5C56}">
      <dgm:prSet/>
      <dgm:spPr/>
      <dgm:t>
        <a:bodyPr/>
        <a:lstStyle/>
        <a:p>
          <a:endParaRPr lang="en-US"/>
        </a:p>
      </dgm:t>
    </dgm:pt>
    <dgm:pt modelId="{1612CE75-6248-4C26-9991-22CE5A092EBC}" type="parTrans" cxnId="{59ED6DC7-6D70-41A2-9283-E83E1F2A5C56}">
      <dgm:prSet/>
      <dgm:spPr/>
      <dgm:t>
        <a:bodyPr/>
        <a:lstStyle/>
        <a:p>
          <a:endParaRPr lang="en-US"/>
        </a:p>
      </dgm:t>
    </dgm:pt>
    <dgm:pt modelId="{5FBC4B4E-6C75-45EA-B1A8-B11E8899F08F}" type="pres">
      <dgm:prSet presAssocID="{F3E2DA04-193E-4BDB-BE2C-E4CFB8EBA6EF}" presName="Name0" presStyleCnt="0">
        <dgm:presLayoutVars>
          <dgm:dir/>
          <dgm:animLvl val="lvl"/>
          <dgm:resizeHandles val="exact"/>
        </dgm:presLayoutVars>
      </dgm:prSet>
      <dgm:spPr/>
    </dgm:pt>
    <dgm:pt modelId="{44938256-016F-4A64-9732-C5DB604879F4}" type="pres">
      <dgm:prSet presAssocID="{FD9487AE-BB5F-416A-ACB0-88E6E266FF2E}" presName="linNode" presStyleCnt="0"/>
      <dgm:spPr/>
    </dgm:pt>
    <dgm:pt modelId="{CD873912-38F3-4A84-AB81-0FF0838E9004}" type="pres">
      <dgm:prSet presAssocID="{FD9487AE-BB5F-416A-ACB0-88E6E266FF2E}" presName="parentText" presStyleLbl="node1" presStyleIdx="0" presStyleCnt="3" custScaleX="76721" custLinFactNeighborX="-765" custLinFactNeighborY="-2217">
        <dgm:presLayoutVars>
          <dgm:chMax val="1"/>
          <dgm:bulletEnabled val="1"/>
        </dgm:presLayoutVars>
      </dgm:prSet>
      <dgm:spPr/>
    </dgm:pt>
    <dgm:pt modelId="{75F5FFC2-7E85-48F2-8ED2-683B6E09E7DA}" type="pres">
      <dgm:prSet presAssocID="{FD9487AE-BB5F-416A-ACB0-88E6E266FF2E}" presName="descendantText" presStyleLbl="alignAccFollowNode1" presStyleIdx="0" presStyleCnt="3" custScaleX="106810">
        <dgm:presLayoutVars>
          <dgm:bulletEnabled val="1"/>
        </dgm:presLayoutVars>
      </dgm:prSet>
      <dgm:spPr/>
    </dgm:pt>
    <dgm:pt modelId="{D6B2AAF0-2021-46BA-A856-D9F2C4ABF6ED}" type="pres">
      <dgm:prSet presAssocID="{CC6B9FDF-D388-4953-8879-2EF89BDD7FC5}" presName="sp" presStyleCnt="0"/>
      <dgm:spPr/>
    </dgm:pt>
    <dgm:pt modelId="{B22BF62B-2142-491E-9FD8-401BF28FAD05}" type="pres">
      <dgm:prSet presAssocID="{677847A4-6C6C-495E-A3B1-C1DC557E037C}" presName="linNode" presStyleCnt="0"/>
      <dgm:spPr/>
    </dgm:pt>
    <dgm:pt modelId="{FE5BED8A-7E14-45EB-8631-29F2D9F34A0D}" type="pres">
      <dgm:prSet presAssocID="{677847A4-6C6C-495E-A3B1-C1DC557E037C}" presName="parentText" presStyleLbl="node1" presStyleIdx="1" presStyleCnt="3" custScaleX="76721">
        <dgm:presLayoutVars>
          <dgm:chMax val="1"/>
          <dgm:bulletEnabled val="1"/>
        </dgm:presLayoutVars>
      </dgm:prSet>
      <dgm:spPr/>
    </dgm:pt>
    <dgm:pt modelId="{886A6A3D-85E9-489C-9F76-C474A4815DEB}" type="pres">
      <dgm:prSet presAssocID="{677847A4-6C6C-495E-A3B1-C1DC557E037C}" presName="descendantText" presStyleLbl="alignAccFollowNode1" presStyleIdx="1" presStyleCnt="3" custScaleX="108478" custLinFactNeighborX="1050" custLinFactNeighborY="1498">
        <dgm:presLayoutVars>
          <dgm:bulletEnabled val="1"/>
        </dgm:presLayoutVars>
      </dgm:prSet>
      <dgm:spPr/>
    </dgm:pt>
    <dgm:pt modelId="{82300F25-D86D-42C5-936D-C38023762716}" type="pres">
      <dgm:prSet presAssocID="{D03F6838-0609-4FE6-9101-36164A842068}" presName="sp" presStyleCnt="0"/>
      <dgm:spPr/>
    </dgm:pt>
    <dgm:pt modelId="{56941AF7-FDDB-4F3E-95E9-66D039466B27}" type="pres">
      <dgm:prSet presAssocID="{91C7252F-D70F-499B-8B6D-278F4296067F}" presName="linNode" presStyleCnt="0"/>
      <dgm:spPr/>
    </dgm:pt>
    <dgm:pt modelId="{C6A39EB1-9119-4BDA-B6AF-C42861984668}" type="pres">
      <dgm:prSet presAssocID="{91C7252F-D70F-499B-8B6D-278F4296067F}" presName="parentText" presStyleLbl="node1" presStyleIdx="2" presStyleCnt="3" custScaleX="76721">
        <dgm:presLayoutVars>
          <dgm:chMax val="1"/>
          <dgm:bulletEnabled val="1"/>
        </dgm:presLayoutVars>
      </dgm:prSet>
      <dgm:spPr/>
    </dgm:pt>
    <dgm:pt modelId="{527FE4F6-9C64-4F23-BB66-54B9BBDDD09B}" type="pres">
      <dgm:prSet presAssocID="{91C7252F-D70F-499B-8B6D-278F4296067F}" presName="descendantText" presStyleLbl="alignAccFollowNode1" presStyleIdx="2" presStyleCnt="3" custScaleX="107907" custScaleY="104366" custLinFactNeighborX="907" custLinFactNeighborY="2582">
        <dgm:presLayoutVars>
          <dgm:bulletEnabled val="1"/>
        </dgm:presLayoutVars>
      </dgm:prSet>
      <dgm:spPr/>
    </dgm:pt>
  </dgm:ptLst>
  <dgm:cxnLst>
    <dgm:cxn modelId="{E2957D04-B5EC-4410-B45C-FE48605EA2B5}" srcId="{FD9487AE-BB5F-416A-ACB0-88E6E266FF2E}" destId="{6CEA130E-E069-417B-A20E-AF9A92DB1FB1}" srcOrd="0" destOrd="0" parTransId="{CBE2B23A-B7B6-4F17-A899-C93BDFB71D69}" sibTransId="{A1B9110D-16C1-444B-8754-03C443FE71F6}"/>
    <dgm:cxn modelId="{E8378904-ED26-477B-96D7-A6E300CB2575}" srcId="{F3E2DA04-193E-4BDB-BE2C-E4CFB8EBA6EF}" destId="{FD9487AE-BB5F-416A-ACB0-88E6E266FF2E}" srcOrd="0" destOrd="0" parTransId="{38815989-0E5F-4049-8B0F-DBB191A0A604}" sibTransId="{CC6B9FDF-D388-4953-8879-2EF89BDD7FC5}"/>
    <dgm:cxn modelId="{AA8B7B1D-C1C9-43C0-B4C1-AD563B545109}" type="presOf" srcId="{677847A4-6C6C-495E-A3B1-C1DC557E037C}" destId="{FE5BED8A-7E14-45EB-8631-29F2D9F34A0D}" srcOrd="0" destOrd="0" presId="urn:microsoft.com/office/officeart/2005/8/layout/vList5"/>
    <dgm:cxn modelId="{C5EFDF53-4986-4568-8467-2654B4A3634B}" srcId="{F3E2DA04-193E-4BDB-BE2C-E4CFB8EBA6EF}" destId="{91C7252F-D70F-499B-8B6D-278F4296067F}" srcOrd="2" destOrd="0" parTransId="{1BF47E42-0DD6-4D10-AEE6-BCE437633A9B}" sibTransId="{9534A728-B4A6-4874-913A-CAB4D8CD6748}"/>
    <dgm:cxn modelId="{1254507C-B43D-4C80-A9FD-0C4EE63AB114}" type="presOf" srcId="{6B75B822-9A21-4818-814A-933844CD6E88}" destId="{886A6A3D-85E9-489C-9F76-C474A4815DEB}" srcOrd="0" destOrd="0" presId="urn:microsoft.com/office/officeart/2005/8/layout/vList5"/>
    <dgm:cxn modelId="{E53D9697-CEEA-4A04-A39A-1A79438D1ACC}" type="presOf" srcId="{91C7252F-D70F-499B-8B6D-278F4296067F}" destId="{C6A39EB1-9119-4BDA-B6AF-C42861984668}" srcOrd="0" destOrd="0" presId="urn:microsoft.com/office/officeart/2005/8/layout/vList5"/>
    <dgm:cxn modelId="{8423449E-3FDE-4C36-B3E2-96B64A2FE007}" type="presOf" srcId="{F3E2DA04-193E-4BDB-BE2C-E4CFB8EBA6EF}" destId="{5FBC4B4E-6C75-45EA-B1A8-B11E8899F08F}" srcOrd="0" destOrd="0" presId="urn:microsoft.com/office/officeart/2005/8/layout/vList5"/>
    <dgm:cxn modelId="{8D256DAB-7B39-4A6E-A466-5A2D7B1805C6}" srcId="{91C7252F-D70F-499B-8B6D-278F4296067F}" destId="{3F7B711B-6C86-42EC-A555-4F01ED9CC618}" srcOrd="0" destOrd="0" parTransId="{71400B60-008D-43D7-9016-96B0F5F6C5CB}" sibTransId="{23C317C8-3CD2-4EC2-9DA7-24A71D25D61B}"/>
    <dgm:cxn modelId="{539DA3BA-01C0-4182-9E72-9F658E36013E}" type="presOf" srcId="{FD9487AE-BB5F-416A-ACB0-88E6E266FF2E}" destId="{CD873912-38F3-4A84-AB81-0FF0838E9004}" srcOrd="0" destOrd="0" presId="urn:microsoft.com/office/officeart/2005/8/layout/vList5"/>
    <dgm:cxn modelId="{AE9F61BC-1822-4249-A009-DDFC2CBBEF69}" type="presOf" srcId="{6CEA130E-E069-417B-A20E-AF9A92DB1FB1}" destId="{75F5FFC2-7E85-48F2-8ED2-683B6E09E7DA}" srcOrd="0" destOrd="0" presId="urn:microsoft.com/office/officeart/2005/8/layout/vList5"/>
    <dgm:cxn modelId="{59ED6DC7-6D70-41A2-9283-E83E1F2A5C56}" srcId="{677847A4-6C6C-495E-A3B1-C1DC557E037C}" destId="{6B75B822-9A21-4818-814A-933844CD6E88}" srcOrd="0" destOrd="0" parTransId="{1612CE75-6248-4C26-9991-22CE5A092EBC}" sibTransId="{6BEA67F0-216A-48D7-B2E8-FFBA23D9D06B}"/>
    <dgm:cxn modelId="{16E9EFE3-72D5-48D3-B421-57464CDF5742}" type="presOf" srcId="{3F7B711B-6C86-42EC-A555-4F01ED9CC618}" destId="{527FE4F6-9C64-4F23-BB66-54B9BBDDD09B}" srcOrd="0" destOrd="0" presId="urn:microsoft.com/office/officeart/2005/8/layout/vList5"/>
    <dgm:cxn modelId="{503C5CE4-55C0-463F-95D7-0360F7963E4C}" srcId="{F3E2DA04-193E-4BDB-BE2C-E4CFB8EBA6EF}" destId="{677847A4-6C6C-495E-A3B1-C1DC557E037C}" srcOrd="1" destOrd="0" parTransId="{D4850E65-DD90-4E98-A0B8-1896FE2C058C}" sibTransId="{D03F6838-0609-4FE6-9101-36164A842068}"/>
    <dgm:cxn modelId="{3C08105B-1A53-452B-971E-28A769AEEDC0}" type="presParOf" srcId="{5FBC4B4E-6C75-45EA-B1A8-B11E8899F08F}" destId="{44938256-016F-4A64-9732-C5DB604879F4}" srcOrd="0" destOrd="0" presId="urn:microsoft.com/office/officeart/2005/8/layout/vList5"/>
    <dgm:cxn modelId="{13B51B39-AA3A-488C-861B-4B1A825A6F6A}" type="presParOf" srcId="{44938256-016F-4A64-9732-C5DB604879F4}" destId="{CD873912-38F3-4A84-AB81-0FF0838E9004}" srcOrd="0" destOrd="0" presId="urn:microsoft.com/office/officeart/2005/8/layout/vList5"/>
    <dgm:cxn modelId="{704E2B65-B6D2-4CA6-9E64-9F6060564D1E}" type="presParOf" srcId="{44938256-016F-4A64-9732-C5DB604879F4}" destId="{75F5FFC2-7E85-48F2-8ED2-683B6E09E7DA}" srcOrd="1" destOrd="0" presId="urn:microsoft.com/office/officeart/2005/8/layout/vList5"/>
    <dgm:cxn modelId="{CE608ED8-7514-4DD3-9C95-47409A70B523}" type="presParOf" srcId="{5FBC4B4E-6C75-45EA-B1A8-B11E8899F08F}" destId="{D6B2AAF0-2021-46BA-A856-D9F2C4ABF6ED}" srcOrd="1" destOrd="0" presId="urn:microsoft.com/office/officeart/2005/8/layout/vList5"/>
    <dgm:cxn modelId="{3152E877-B008-413F-8D51-277DD2CF0F6B}" type="presParOf" srcId="{5FBC4B4E-6C75-45EA-B1A8-B11E8899F08F}" destId="{B22BF62B-2142-491E-9FD8-401BF28FAD05}" srcOrd="2" destOrd="0" presId="urn:microsoft.com/office/officeart/2005/8/layout/vList5"/>
    <dgm:cxn modelId="{97353B08-654C-42EA-B10B-C405572A9CD5}" type="presParOf" srcId="{B22BF62B-2142-491E-9FD8-401BF28FAD05}" destId="{FE5BED8A-7E14-45EB-8631-29F2D9F34A0D}" srcOrd="0" destOrd="0" presId="urn:microsoft.com/office/officeart/2005/8/layout/vList5"/>
    <dgm:cxn modelId="{5074A4FA-355A-4BBF-A4E6-63A615E323BA}" type="presParOf" srcId="{B22BF62B-2142-491E-9FD8-401BF28FAD05}" destId="{886A6A3D-85E9-489C-9F76-C474A4815DEB}" srcOrd="1" destOrd="0" presId="urn:microsoft.com/office/officeart/2005/8/layout/vList5"/>
    <dgm:cxn modelId="{EB561994-EA38-4B69-8DE4-8E8E1318B1C4}" type="presParOf" srcId="{5FBC4B4E-6C75-45EA-B1A8-B11E8899F08F}" destId="{82300F25-D86D-42C5-936D-C38023762716}" srcOrd="3" destOrd="0" presId="urn:microsoft.com/office/officeart/2005/8/layout/vList5"/>
    <dgm:cxn modelId="{62D9DF1C-6023-4C97-98F0-1A2856B43F8D}" type="presParOf" srcId="{5FBC4B4E-6C75-45EA-B1A8-B11E8899F08F}" destId="{56941AF7-FDDB-4F3E-95E9-66D039466B27}" srcOrd="4" destOrd="0" presId="urn:microsoft.com/office/officeart/2005/8/layout/vList5"/>
    <dgm:cxn modelId="{E7CB04E7-75C5-4741-B5C3-76ADEF4FE4B1}" type="presParOf" srcId="{56941AF7-FDDB-4F3E-95E9-66D039466B27}" destId="{C6A39EB1-9119-4BDA-B6AF-C42861984668}" srcOrd="0" destOrd="0" presId="urn:microsoft.com/office/officeart/2005/8/layout/vList5"/>
    <dgm:cxn modelId="{13EB9721-DEEA-42A5-A262-0DB590A83761}" type="presParOf" srcId="{56941AF7-FDDB-4F3E-95E9-66D039466B27}" destId="{527FE4F6-9C64-4F23-BB66-54B9BBDDD09B}"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F5FFC2-7E85-48F2-8ED2-683B6E09E7DA}">
      <dsp:nvSpPr>
        <dsp:cNvPr id="0" name=""/>
        <dsp:cNvSpPr/>
      </dsp:nvSpPr>
      <dsp:spPr>
        <a:xfrm rot="5400000">
          <a:off x="5494445" y="-2532041"/>
          <a:ext cx="1221477" cy="6595557"/>
        </a:xfrm>
        <a:prstGeom prst="round2Same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977900">
            <a:lnSpc>
              <a:spcPct val="90000"/>
            </a:lnSpc>
            <a:spcBef>
              <a:spcPct val="0"/>
            </a:spcBef>
            <a:spcAft>
              <a:spcPct val="15000"/>
            </a:spcAft>
            <a:buChar char="•"/>
          </a:pPr>
          <a:r>
            <a:rPr lang="en-US" sz="2200" kern="1200" dirty="0">
              <a:solidFill>
                <a:schemeClr val="bg1"/>
              </a:solidFill>
            </a:rPr>
            <a:t>Therapeutic repetitive transcranial magnetic stimulation treatment; initial, including cortical mapping, motor threshold determination, delivery and management </a:t>
          </a:r>
        </a:p>
      </dsp:txBody>
      <dsp:txXfrm rot="-5400000">
        <a:off x="2807405" y="214627"/>
        <a:ext cx="6535929" cy="1102221"/>
      </dsp:txXfrm>
    </dsp:sp>
    <dsp:sp modelId="{CD873912-38F3-4A84-AB81-0FF0838E9004}">
      <dsp:nvSpPr>
        <dsp:cNvPr id="0" name=""/>
        <dsp:cNvSpPr/>
      </dsp:nvSpPr>
      <dsp:spPr>
        <a:xfrm>
          <a:off x="95294" y="0"/>
          <a:ext cx="2664872" cy="1526847"/>
        </a:xfrm>
        <a:prstGeom prst="roundRect">
          <a:avLst/>
        </a:prstGeom>
        <a:solidFill>
          <a:schemeClr val="accent1">
            <a:lumMod val="7500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83820" rIns="167640" bIns="83820" numCol="1" spcCol="1270" anchor="ctr" anchorCtr="0">
          <a:noAutofit/>
        </a:bodyPr>
        <a:lstStyle/>
        <a:p>
          <a:pPr marL="0" lvl="0" indent="0" algn="ctr" defTabSz="1955800">
            <a:lnSpc>
              <a:spcPct val="90000"/>
            </a:lnSpc>
            <a:spcBef>
              <a:spcPct val="0"/>
            </a:spcBef>
            <a:spcAft>
              <a:spcPct val="35000"/>
            </a:spcAft>
            <a:buNone/>
          </a:pPr>
          <a:r>
            <a:rPr lang="en-US" sz="4400" b="1" kern="1200" dirty="0">
              <a:solidFill>
                <a:schemeClr val="tx1"/>
              </a:solidFill>
              <a:effectLst/>
              <a:latin typeface="+mj-lt"/>
            </a:rPr>
            <a:t>90867</a:t>
          </a:r>
          <a:endParaRPr lang="en-US" sz="4400" kern="1200" dirty="0">
            <a:solidFill>
              <a:schemeClr val="tx1"/>
            </a:solidFill>
          </a:endParaRPr>
        </a:p>
      </dsp:txBody>
      <dsp:txXfrm>
        <a:off x="169829" y="74535"/>
        <a:ext cx="2515802" cy="1377777"/>
      </dsp:txXfrm>
    </dsp:sp>
    <dsp:sp modelId="{886A6A3D-85E9-489C-9F76-C474A4815DEB}">
      <dsp:nvSpPr>
        <dsp:cNvPr id="0" name=""/>
        <dsp:cNvSpPr/>
      </dsp:nvSpPr>
      <dsp:spPr>
        <a:xfrm rot="5400000">
          <a:off x="5582416" y="-962053"/>
          <a:ext cx="1221477" cy="6698557"/>
        </a:xfrm>
        <a:prstGeom prst="round2Same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977900">
            <a:lnSpc>
              <a:spcPct val="90000"/>
            </a:lnSpc>
            <a:spcBef>
              <a:spcPct val="0"/>
            </a:spcBef>
            <a:spcAft>
              <a:spcPct val="15000"/>
            </a:spcAft>
            <a:buChar char="•"/>
          </a:pPr>
          <a:r>
            <a:rPr lang="en-US" sz="2200" b="0" kern="1200" dirty="0">
              <a:solidFill>
                <a:schemeClr val="bg1"/>
              </a:solidFill>
            </a:rPr>
            <a:t>Subsequent delivery and management, per session </a:t>
          </a:r>
        </a:p>
      </dsp:txBody>
      <dsp:txXfrm rot="-5400000">
        <a:off x="2843876" y="1836115"/>
        <a:ext cx="6638929" cy="1102221"/>
      </dsp:txXfrm>
    </dsp:sp>
    <dsp:sp modelId="{FE5BED8A-7E14-45EB-8631-29F2D9F34A0D}">
      <dsp:nvSpPr>
        <dsp:cNvPr id="0" name=""/>
        <dsp:cNvSpPr/>
      </dsp:nvSpPr>
      <dsp:spPr>
        <a:xfrm>
          <a:off x="142533" y="1605503"/>
          <a:ext cx="2664872" cy="1526847"/>
        </a:xfrm>
        <a:prstGeom prst="roundRect">
          <a:avLst/>
        </a:prstGeom>
        <a:solidFill>
          <a:schemeClr val="accent1">
            <a:lumMod val="7500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83820" rIns="167640" bIns="83820" numCol="1" spcCol="1270" anchor="ctr" anchorCtr="0">
          <a:noAutofit/>
        </a:bodyPr>
        <a:lstStyle/>
        <a:p>
          <a:pPr marL="0" lvl="0" indent="0" algn="ctr" defTabSz="1955800">
            <a:lnSpc>
              <a:spcPct val="90000"/>
            </a:lnSpc>
            <a:spcBef>
              <a:spcPct val="0"/>
            </a:spcBef>
            <a:spcAft>
              <a:spcPct val="35000"/>
            </a:spcAft>
            <a:buNone/>
          </a:pPr>
          <a:r>
            <a:rPr lang="en-US" sz="4400" b="1" kern="1200" dirty="0">
              <a:solidFill>
                <a:schemeClr val="tx1"/>
              </a:solidFill>
            </a:rPr>
            <a:t>90868</a:t>
          </a:r>
        </a:p>
      </dsp:txBody>
      <dsp:txXfrm>
        <a:off x="217068" y="1680038"/>
        <a:ext cx="2515802" cy="1377777"/>
      </dsp:txXfrm>
    </dsp:sp>
    <dsp:sp modelId="{527FE4F6-9C64-4F23-BB66-54B9BBDDD09B}">
      <dsp:nvSpPr>
        <dsp:cNvPr id="0" name=""/>
        <dsp:cNvSpPr/>
      </dsp:nvSpPr>
      <dsp:spPr>
        <a:xfrm rot="5400000">
          <a:off x="5533154" y="672006"/>
          <a:ext cx="1274807" cy="6663297"/>
        </a:xfrm>
        <a:prstGeom prst="round2Same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977900">
            <a:lnSpc>
              <a:spcPct val="90000"/>
            </a:lnSpc>
            <a:spcBef>
              <a:spcPct val="0"/>
            </a:spcBef>
            <a:spcAft>
              <a:spcPct val="15000"/>
            </a:spcAft>
            <a:buChar char="•"/>
          </a:pPr>
          <a:r>
            <a:rPr lang="en-US" sz="2200" kern="1200" dirty="0">
              <a:solidFill>
                <a:schemeClr val="bg1"/>
              </a:solidFill>
            </a:rPr>
            <a:t>Subsequent MT re-determination with delivery and management</a:t>
          </a:r>
        </a:p>
      </dsp:txBody>
      <dsp:txXfrm rot="-5400000">
        <a:off x="2838910" y="3428482"/>
        <a:ext cx="6601066" cy="1150345"/>
      </dsp:txXfrm>
    </dsp:sp>
    <dsp:sp modelId="{C6A39EB1-9119-4BDA-B6AF-C42861984668}">
      <dsp:nvSpPr>
        <dsp:cNvPr id="0" name=""/>
        <dsp:cNvSpPr/>
      </dsp:nvSpPr>
      <dsp:spPr>
        <a:xfrm>
          <a:off x="142533" y="3208693"/>
          <a:ext cx="2664872" cy="1526847"/>
        </a:xfrm>
        <a:prstGeom prst="roundRect">
          <a:avLst/>
        </a:prstGeom>
        <a:solidFill>
          <a:schemeClr val="accent1">
            <a:lumMod val="7500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83820" rIns="167640" bIns="83820" numCol="1" spcCol="1270" anchor="ctr" anchorCtr="0">
          <a:noAutofit/>
        </a:bodyPr>
        <a:lstStyle/>
        <a:p>
          <a:pPr marL="0" lvl="0" indent="0" algn="ctr" defTabSz="1955800">
            <a:lnSpc>
              <a:spcPct val="90000"/>
            </a:lnSpc>
            <a:spcBef>
              <a:spcPct val="0"/>
            </a:spcBef>
            <a:spcAft>
              <a:spcPct val="35000"/>
            </a:spcAft>
            <a:buNone/>
          </a:pPr>
          <a:r>
            <a:rPr lang="en-US" sz="4400" b="1" kern="1200" dirty="0">
              <a:solidFill>
                <a:schemeClr val="tx1"/>
              </a:solidFill>
            </a:rPr>
            <a:t>90869</a:t>
          </a:r>
        </a:p>
      </dsp:txBody>
      <dsp:txXfrm>
        <a:off x="217068" y="3283228"/>
        <a:ext cx="2515802" cy="1377777"/>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906F081-8781-4431-8FD4-2CF608CD7C47}" type="datetimeFigureOut">
              <a:rPr lang="en-US" smtClean="0"/>
              <a:pPr/>
              <a:t>5/11/2018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26E42EF-B2A2-4428-A098-E6934E2840B8}" type="slidenum">
              <a:rPr lang="en-US" smtClean="0"/>
              <a:pPr/>
              <a:t>‹#›</a:t>
            </a:fld>
            <a:endParaRPr lang="en-US"/>
          </a:p>
        </p:txBody>
      </p:sp>
    </p:spTree>
    <p:extLst>
      <p:ext uri="{BB962C8B-B14F-4D97-AF65-F5344CB8AC3E}">
        <p14:creationId xmlns:p14="http://schemas.microsoft.com/office/powerpoint/2010/main" val="1226619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6CA47C-B7FD-4BE9-B0E6-81BA758D95F2}" type="datetimeFigureOut">
              <a:rPr lang="en-US" smtClean="0"/>
              <a:pPr/>
              <a:t>5/11/2018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3716F0-385D-4F6E-BE54-A09D410D24C2}" type="slidenum">
              <a:rPr lang="en-US" smtClean="0"/>
              <a:pPr/>
              <a:t>‹#›</a:t>
            </a:fld>
            <a:endParaRPr lang="en-US"/>
          </a:p>
        </p:txBody>
      </p:sp>
    </p:spTree>
    <p:extLst>
      <p:ext uri="{BB962C8B-B14F-4D97-AF65-F5344CB8AC3E}">
        <p14:creationId xmlns:p14="http://schemas.microsoft.com/office/powerpoint/2010/main" val="6834262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kern="1200" baseline="0" dirty="0" err="1">
                <a:solidFill>
                  <a:schemeClr val="tx1"/>
                </a:solidFill>
                <a:effectLst/>
                <a:latin typeface="Times New Roman" panose="02020603050405020304" pitchFamily="18" charset="0"/>
                <a:ea typeface="+mn-ea"/>
                <a:cs typeface="+mn-cs"/>
              </a:rPr>
              <a:t>Transcranial</a:t>
            </a:r>
            <a:r>
              <a:rPr lang="en-US" sz="800" kern="1200" baseline="0" dirty="0">
                <a:solidFill>
                  <a:schemeClr val="tx1"/>
                </a:solidFill>
                <a:effectLst/>
                <a:latin typeface="Times New Roman" panose="02020603050405020304" pitchFamily="18" charset="0"/>
                <a:ea typeface="+mn-ea"/>
                <a:cs typeface="+mn-cs"/>
              </a:rPr>
              <a:t> Magnetic stimulation is a cutting edge, non-invasive treatment that is FDA approved for Major Depressive Disorder.  It is also a novel treatment strategy for other brain conditions including anxiety disorders (OCD, social anxiety, GAD, PTSD), chronic pain, substance abuse, eating disorders, psychosis, autistic spectrum disorders, early stages of Parkinson’s Disease, and Traumatic Brain Injury.</a:t>
            </a:r>
          </a:p>
          <a:p>
            <a:endParaRPr lang="en-US" sz="800" kern="1200" baseline="0" dirty="0">
              <a:solidFill>
                <a:schemeClr val="tx1"/>
              </a:solidFill>
              <a:effectLst/>
              <a:latin typeface="Times New Roman" panose="02020603050405020304" pitchFamily="18" charset="0"/>
              <a:ea typeface="+mn-ea"/>
              <a:cs typeface="+mn-cs"/>
            </a:endParaRPr>
          </a:p>
          <a:p>
            <a:r>
              <a:rPr lang="en-US" sz="800" kern="1200" baseline="0" dirty="0">
                <a:solidFill>
                  <a:schemeClr val="tx1"/>
                </a:solidFill>
                <a:effectLst/>
                <a:latin typeface="Times New Roman" panose="02020603050405020304" pitchFamily="18" charset="0"/>
                <a:ea typeface="+mn-ea"/>
                <a:cs typeface="+mn-cs"/>
              </a:rPr>
              <a:t>In the following section of my talk, I would like to discuss TMS in more detail.  I will review its mechanism of action, and then discuss some of the most recent randomized clinical trial evidence supporting its efficacy and safety.  I will also discuss recent outcomes in real-world practice settings obtained from an ongoing large, prospective, outcomes study.</a:t>
            </a:r>
          </a:p>
          <a:p>
            <a:endParaRPr lang="en-US" dirty="0"/>
          </a:p>
        </p:txBody>
      </p:sp>
      <p:sp>
        <p:nvSpPr>
          <p:cNvPr id="4" name="Slide Number Placeholder 3"/>
          <p:cNvSpPr>
            <a:spLocks noGrp="1"/>
          </p:cNvSpPr>
          <p:nvPr>
            <p:ph type="sldNum" sz="quarter" idx="10"/>
          </p:nvPr>
        </p:nvSpPr>
        <p:spPr/>
        <p:txBody>
          <a:bodyPr/>
          <a:lstStyle/>
          <a:p>
            <a:fld id="{923716F0-385D-4F6E-BE54-A09D410D24C2}" type="slidenum">
              <a:rPr lang="en-US" smtClean="0"/>
              <a:pPr/>
              <a:t>1</a:t>
            </a:fld>
            <a:endParaRPr lang="en-US"/>
          </a:p>
        </p:txBody>
      </p:sp>
    </p:spTree>
    <p:extLst>
      <p:ext uri="{BB962C8B-B14F-4D97-AF65-F5344CB8AC3E}">
        <p14:creationId xmlns:p14="http://schemas.microsoft.com/office/powerpoint/2010/main" val="2273878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txBox="1">
            <a:spLocks noGrp="1" noChangeArrowheads="1"/>
          </p:cNvSpPr>
          <p:nvPr/>
        </p:nvSpPr>
        <p:spPr bwMode="auto">
          <a:xfrm>
            <a:off x="3884034" y="8684929"/>
            <a:ext cx="2972421" cy="457514"/>
          </a:xfrm>
          <a:prstGeom prst="rect">
            <a:avLst/>
          </a:prstGeom>
          <a:noFill/>
          <a:ln w="9525">
            <a:noFill/>
            <a:miter lim="800000"/>
            <a:headEnd/>
            <a:tailEnd/>
          </a:ln>
        </p:spPr>
        <p:txBody>
          <a:bodyPr lIns="89989" tIns="44995" rIns="89989" bIns="44995" anchor="b"/>
          <a:lstStyle/>
          <a:p>
            <a:pPr algn="r"/>
            <a:fld id="{4A7B0357-0A01-4519-9B8A-02BE33BB81F6}" type="slidenum">
              <a:rPr lang="en-US" sz="1200"/>
              <a:pPr algn="r"/>
              <a:t>2</a:t>
            </a:fld>
            <a:endParaRPr lang="en-US" sz="1200" dirty="0"/>
          </a:p>
        </p:txBody>
      </p:sp>
      <p:sp>
        <p:nvSpPr>
          <p:cNvPr id="80899" name="Rectangle 2"/>
          <p:cNvSpPr>
            <a:spLocks noGrp="1" noRot="1" noChangeAspect="1" noChangeArrowheads="1" noTextEdit="1"/>
          </p:cNvSpPr>
          <p:nvPr>
            <p:ph type="sldImg"/>
          </p:nvPr>
        </p:nvSpPr>
        <p:spPr bwMode="auto">
          <a:xfrm>
            <a:off x="382588" y="685800"/>
            <a:ext cx="6092825" cy="3427413"/>
          </a:xfrm>
          <a:noFill/>
          <a:ln>
            <a:solidFill>
              <a:srgbClr val="000000"/>
            </a:solidFill>
            <a:miter lim="800000"/>
            <a:headEnd/>
            <a:tailEnd/>
          </a:ln>
        </p:spPr>
      </p:sp>
      <p:sp>
        <p:nvSpPr>
          <p:cNvPr id="80900" name="Text Box 3"/>
          <p:cNvSpPr>
            <a:spLocks noGrp="1" noChangeArrowheads="1"/>
          </p:cNvSpPr>
          <p:nvPr>
            <p:ph type="body" idx="1"/>
          </p:nvPr>
        </p:nvSpPr>
        <p:spPr>
          <a:xfrm>
            <a:off x="686425" y="4344026"/>
            <a:ext cx="5505347" cy="4114487"/>
          </a:xfrm>
          <a:noFill/>
          <a:ln/>
        </p:spPr>
        <p:txBody>
          <a:bodyPr lIns="89989" tIns="44995" rIns="89989" bIns="44995"/>
          <a:lstStyle/>
          <a:p>
            <a:r>
              <a:rPr lang="en-US" sz="900" dirty="0">
                <a:ea typeface="+mn-ea"/>
                <a:cs typeface="+mn-cs"/>
              </a:rPr>
              <a:t>The NeuroStar TMS Therapy system is the only FDA-cleared TMS device for the treatment of adult patients with major depression who have failed to benefit from initial treatment.</a:t>
            </a:r>
          </a:p>
          <a:p>
            <a:r>
              <a:rPr lang="en-US" sz="900" dirty="0">
                <a:ea typeface="+mn-ea"/>
                <a:cs typeface="+mn-cs"/>
              </a:rPr>
              <a:t> </a:t>
            </a:r>
          </a:p>
          <a:p>
            <a:r>
              <a:rPr lang="en-US" sz="900" dirty="0">
                <a:ea typeface="+mn-ea"/>
                <a:cs typeface="+mn-cs"/>
              </a:rPr>
              <a:t>In clinical practice, TMS Therapy is:</a:t>
            </a:r>
          </a:p>
          <a:p>
            <a:r>
              <a:rPr lang="en-US" sz="900" dirty="0">
                <a:ea typeface="+mn-ea"/>
                <a:cs typeface="+mn-cs"/>
              </a:rPr>
              <a:t> </a:t>
            </a:r>
          </a:p>
          <a:p>
            <a:pPr lvl="0">
              <a:buFont typeface="Arial" pitchFamily="34" charset="0"/>
              <a:buChar char="•"/>
            </a:pPr>
            <a:r>
              <a:rPr lang="en-US" sz="900" dirty="0">
                <a:ea typeface="+mn-ea"/>
                <a:cs typeface="+mn-cs"/>
              </a:rPr>
              <a:t>  An outpatient procedure,</a:t>
            </a:r>
          </a:p>
          <a:p>
            <a:pPr lvl="0">
              <a:buFont typeface="Arial" pitchFamily="34" charset="0"/>
              <a:buChar char="•"/>
            </a:pPr>
            <a:r>
              <a:rPr lang="en-US" sz="900" dirty="0">
                <a:ea typeface="+mn-ea"/>
                <a:cs typeface="+mn-cs"/>
              </a:rPr>
              <a:t>  It is non-invasive and non-systemic in action,</a:t>
            </a:r>
          </a:p>
          <a:p>
            <a:pPr lvl="0">
              <a:buFont typeface="Arial" pitchFamily="34" charset="0"/>
              <a:buChar char="•"/>
            </a:pPr>
            <a:r>
              <a:rPr lang="en-US" sz="900" dirty="0">
                <a:ea typeface="+mn-ea"/>
                <a:cs typeface="+mn-cs"/>
              </a:rPr>
              <a:t>  Shows a safety profile of few side effects,</a:t>
            </a:r>
          </a:p>
          <a:p>
            <a:pPr lvl="0">
              <a:buFont typeface="Arial" pitchFamily="34" charset="0"/>
              <a:buChar char="•"/>
            </a:pPr>
            <a:r>
              <a:rPr lang="en-US" sz="900" dirty="0">
                <a:ea typeface="+mn-ea"/>
                <a:cs typeface="+mn-cs"/>
              </a:rPr>
              <a:t>  Is typically performed in an outpatient setting, without need for sedation or anesthesia,</a:t>
            </a:r>
          </a:p>
          <a:p>
            <a:pPr lvl="0">
              <a:buFont typeface="Arial" pitchFamily="34" charset="0"/>
              <a:buChar char="•"/>
            </a:pPr>
            <a:r>
              <a:rPr lang="en-US" sz="900" dirty="0">
                <a:ea typeface="+mn-ea"/>
                <a:cs typeface="+mn-cs"/>
              </a:rPr>
              <a:t>  A standard treatment session is 37 minutes long, and a treatment course consists of daily (5 days per week) treatments for 4 to 6 weeks,</a:t>
            </a:r>
          </a:p>
          <a:p>
            <a:pPr>
              <a:buFont typeface="Arial" pitchFamily="34" charset="0"/>
              <a:buChar char="•"/>
            </a:pPr>
            <a:r>
              <a:rPr lang="en-US" sz="900" dirty="0">
                <a:ea typeface="+mn-ea"/>
                <a:cs typeface="+mn-cs"/>
              </a:rPr>
              <a:t>  A physician or other clinical professional is in attendance during the treatment session, which facilitates adherence with the prescribed treatment</a:t>
            </a:r>
          </a:p>
          <a:p>
            <a:r>
              <a:rPr lang="en-US" sz="900" dirty="0">
                <a:ea typeface="+mn-ea"/>
                <a:cs typeface="+mn-cs"/>
              </a:rPr>
              <a:t> </a:t>
            </a:r>
          </a:p>
          <a:p>
            <a:r>
              <a:rPr lang="en-US" sz="900" u="sng" dirty="0">
                <a:ea typeface="+mn-ea"/>
                <a:cs typeface="+mn-cs"/>
              </a:rPr>
              <a:t>References</a:t>
            </a:r>
            <a:r>
              <a:rPr lang="en-US" sz="900" dirty="0">
                <a:ea typeface="+mn-ea"/>
                <a:cs typeface="+mn-cs"/>
              </a:rPr>
              <a:t>:</a:t>
            </a:r>
          </a:p>
          <a:p>
            <a:pPr marL="225605" indent="-225605">
              <a:buFont typeface="+mj-lt"/>
              <a:buAutoNum type="arabicPeriod"/>
            </a:pPr>
            <a:r>
              <a:rPr lang="en-US" sz="900" dirty="0">
                <a:ea typeface="+mn-ea"/>
                <a:cs typeface="+mn-cs"/>
              </a:rPr>
              <a:t>NeuroStar TMS Therapy System User Manual. Neuronetics, Inc: Malvern, PA; 2008.</a:t>
            </a:r>
            <a:endParaRPr lang="en-US" sz="900"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The underlying rationale for the use of TMS exploits the fact that neurons are electrochemical cells.  This means that neuronal activity can be affected either chemically, via the use of drugs, or electrically, via interventions like TMS.</a:t>
            </a:r>
          </a:p>
          <a:p>
            <a:r>
              <a:rPr lang="en-US" dirty="0"/>
              <a:t> </a:t>
            </a:r>
          </a:p>
          <a:p>
            <a:r>
              <a:rPr lang="en-US" dirty="0"/>
              <a:t>Unlike drug action, whose effects tend to be anatomically diffuse, the effects of TMS are anatomically focused, and by design are non-invasive and non-systemic in action.  Under normal conditions of use, TMS therefore incurs far fewer adverse events, and is devoid of undesired systemic adverse events commonly observed with antidepressant medications.</a:t>
            </a:r>
          </a:p>
          <a:p>
            <a:endParaRPr lang="en-US" dirty="0"/>
          </a:p>
          <a:p>
            <a:r>
              <a:rPr lang="en-US" dirty="0"/>
              <a:t>The TMS device is a powerful electromagnet, which is turned on and off in a rapid fashion, producing a pattern of “pulsed” magnetic fields.  When pulsed magnetic fields are positioned close to an electrical conductor, like neurons, a local electrical current is produced in that conductor.  This electric current is powerful enough right under the magnetic coil to elicit action potentials, which then travel down the neuron, ultimately causing the release of neurotransmitters at the synapse </a:t>
            </a:r>
            <a:r>
              <a:rPr lang="en-US" dirty="0">
                <a:latin typeface="Arial" pitchFamily="34" charset="0"/>
                <a:cs typeface="Arial" pitchFamily="34" charset="0"/>
              </a:rPr>
              <a:t>(Post 2001, p. 193A)</a:t>
            </a:r>
            <a:r>
              <a:rPr lang="en-US" dirty="0"/>
              <a:t>.</a:t>
            </a:r>
          </a:p>
          <a:p>
            <a:endParaRPr lang="en-US" baseline="0" dirty="0">
              <a:latin typeface="Arial" pitchFamily="34" charset="0"/>
              <a:cs typeface="Arial" pitchFamily="34" charset="0"/>
            </a:endParaRPr>
          </a:p>
          <a:p>
            <a:r>
              <a:rPr lang="en-US" u="sng" dirty="0">
                <a:latin typeface="Arial" pitchFamily="34" charset="0"/>
                <a:cs typeface="Arial" pitchFamily="34" charset="0"/>
              </a:rPr>
              <a:t>References</a:t>
            </a:r>
            <a:r>
              <a:rPr lang="en-US" dirty="0">
                <a:latin typeface="Arial" pitchFamily="34" charset="0"/>
                <a:cs typeface="Arial" pitchFamily="34" charset="0"/>
              </a:rPr>
              <a:t>:</a:t>
            </a:r>
          </a:p>
          <a:p>
            <a:pPr marL="229283" indent="-229283">
              <a:buFont typeface="+mj-lt"/>
              <a:buAutoNum type="arabicPeriod"/>
            </a:pPr>
            <a:r>
              <a:rPr lang="en-US" dirty="0">
                <a:latin typeface="Arial" pitchFamily="34" charset="0"/>
                <a:cs typeface="Arial" pitchFamily="34" charset="0"/>
              </a:rPr>
              <a:t>Post A, Keck ME. Transcranial magnetic stimulation as a therapeutic tool in psychiatry: what do we know about the neurobiological mechanisms? </a:t>
            </a:r>
            <a:r>
              <a:rPr lang="en-US" i="1" dirty="0">
                <a:latin typeface="Arial" pitchFamily="34" charset="0"/>
                <a:cs typeface="Arial" pitchFamily="34" charset="0"/>
              </a:rPr>
              <a:t>J Psychiatric Research. </a:t>
            </a:r>
            <a:r>
              <a:rPr lang="en-US" dirty="0">
                <a:latin typeface="Arial" pitchFamily="34" charset="0"/>
                <a:cs typeface="Arial" pitchFamily="34" charset="0"/>
              </a:rPr>
              <a:t>2001;35: 193-215.</a:t>
            </a:r>
          </a:p>
        </p:txBody>
      </p:sp>
      <p:sp>
        <p:nvSpPr>
          <p:cNvPr id="4" name="Slide Number Placeholder 3"/>
          <p:cNvSpPr>
            <a:spLocks noGrp="1"/>
          </p:cNvSpPr>
          <p:nvPr>
            <p:ph type="sldNum" sz="quarter" idx="10"/>
          </p:nvPr>
        </p:nvSpPr>
        <p:spPr/>
        <p:txBody>
          <a:bodyPr/>
          <a:lstStyle/>
          <a:p>
            <a:fld id="{F249C09B-2A68-4AA1-821D-45FEFD495C95}" type="slidenum">
              <a:rPr lang="en-US" smtClean="0"/>
              <a:pPr/>
              <a:t>6</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0" i="0" kern="1200" dirty="0">
                <a:solidFill>
                  <a:schemeClr val="tx1"/>
                </a:solidFill>
                <a:effectLst/>
                <a:latin typeface="+mn-lt"/>
                <a:ea typeface="+mn-ea"/>
                <a:cs typeface="+mn-cs"/>
              </a:rPr>
              <a:t>Neuroimaging studies have documented changes in cortical metabolic activity in tissue directly stimulated by TMS and in distal networks known to be involved in mood regulation.</a:t>
            </a:r>
          </a:p>
          <a:p>
            <a:pPr fontAlgn="base"/>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Repeated activation of the left prefrontal cortex is known to produce antidepressant effects in patients suffering from major depression.</a:t>
            </a:r>
          </a:p>
          <a:p>
            <a:pPr fontAlgn="base"/>
            <a:endParaRPr lang="en-US" sz="1200" b="0" i="0" kern="1200" dirty="0">
              <a:solidFill>
                <a:schemeClr val="tx1"/>
              </a:solidFill>
              <a:effectLst/>
              <a:latin typeface="+mn-lt"/>
              <a:ea typeface="+mn-ea"/>
              <a:cs typeface="+mn-cs"/>
            </a:endParaRPr>
          </a:p>
          <a:p>
            <a:pPr fontAlgn="base"/>
            <a:r>
              <a:rPr lang="en-US" sz="1200" b="0" i="0" kern="1200" dirty="0" err="1">
                <a:solidFill>
                  <a:schemeClr val="tx1"/>
                </a:solidFill>
                <a:effectLst/>
                <a:latin typeface="+mn-lt"/>
                <a:ea typeface="+mn-ea"/>
                <a:cs typeface="+mn-cs"/>
              </a:rPr>
              <a:t>NeuroStar</a:t>
            </a:r>
            <a:r>
              <a:rPr lang="en-US" sz="1200" b="0" i="0" kern="1200" dirty="0">
                <a:solidFill>
                  <a:schemeClr val="tx1"/>
                </a:solidFill>
                <a:effectLst/>
                <a:latin typeface="+mn-lt"/>
                <a:ea typeface="+mn-ea"/>
                <a:cs typeface="+mn-cs"/>
              </a:rPr>
              <a:t> provides targeted stimulation of the brain regions involved in mood regulation without the burden of systemic side effects.</a:t>
            </a:r>
          </a:p>
          <a:p>
            <a:endParaRPr lang="en-US" dirty="0"/>
          </a:p>
        </p:txBody>
      </p:sp>
      <p:sp>
        <p:nvSpPr>
          <p:cNvPr id="4" name="Slide Number Placeholder 3"/>
          <p:cNvSpPr>
            <a:spLocks noGrp="1"/>
          </p:cNvSpPr>
          <p:nvPr>
            <p:ph type="sldNum" sz="quarter" idx="10"/>
          </p:nvPr>
        </p:nvSpPr>
        <p:spPr/>
        <p:txBody>
          <a:bodyPr/>
          <a:lstStyle/>
          <a:p>
            <a:fld id="{923716F0-385D-4F6E-BE54-A09D410D24C2}" type="slidenum">
              <a:rPr lang="en-US" smtClean="0"/>
              <a:pPr/>
              <a:t>7</a:t>
            </a:fld>
            <a:endParaRPr lang="en-US"/>
          </a:p>
        </p:txBody>
      </p:sp>
    </p:spTree>
    <p:extLst>
      <p:ext uri="{BB962C8B-B14F-4D97-AF65-F5344CB8AC3E}">
        <p14:creationId xmlns:p14="http://schemas.microsoft.com/office/powerpoint/2010/main" val="569275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Arial" charset="0"/>
                <a:ea typeface="+mn-ea"/>
                <a:cs typeface="+mn-cs"/>
              </a:rPr>
              <a:t>An overall summary of the main safety findings are shown on this slide. As I discussed earlier,</a:t>
            </a:r>
            <a:r>
              <a:rPr lang="en-US" sz="1200" kern="1200" baseline="0" dirty="0">
                <a:solidFill>
                  <a:schemeClr val="tx1"/>
                </a:solidFill>
                <a:latin typeface="Arial" charset="0"/>
                <a:ea typeface="+mn-ea"/>
                <a:cs typeface="+mn-cs"/>
              </a:rPr>
              <a:t> </a:t>
            </a:r>
            <a:r>
              <a:rPr lang="en-US" sz="1200" kern="1200" dirty="0">
                <a:solidFill>
                  <a:schemeClr val="tx1"/>
                </a:solidFill>
                <a:latin typeface="Arial" charset="0"/>
                <a:ea typeface="+mn-ea"/>
                <a:cs typeface="+mn-cs"/>
              </a:rPr>
              <a:t>TMS showed no systemic side effects.</a:t>
            </a:r>
          </a:p>
          <a:p>
            <a:pPr lvl="0"/>
            <a:endParaRPr lang="en-US" sz="1200" kern="1200" dirty="0">
              <a:solidFill>
                <a:schemeClr val="tx1"/>
              </a:solidFill>
              <a:latin typeface="Arial" charset="0"/>
              <a:ea typeface="+mn-ea"/>
              <a:cs typeface="+mn-cs"/>
            </a:endParaRPr>
          </a:p>
          <a:p>
            <a:pPr lvl="0"/>
            <a:r>
              <a:rPr lang="en-US" sz="1200" kern="1200" dirty="0">
                <a:solidFill>
                  <a:schemeClr val="tx1"/>
                </a:solidFill>
                <a:latin typeface="Arial" charset="0"/>
                <a:ea typeface="+mn-ea"/>
                <a:cs typeface="+mn-cs"/>
              </a:rPr>
              <a:t>There were no adverse effects on cognition as measured by formal cognitive testing using the Mini Mental Status Examination (a measure of global cognitive function), the </a:t>
            </a:r>
            <a:r>
              <a:rPr lang="en-US" sz="1200" kern="1200" dirty="0" err="1">
                <a:solidFill>
                  <a:schemeClr val="tx1"/>
                </a:solidFill>
                <a:latin typeface="Arial" charset="0"/>
                <a:ea typeface="+mn-ea"/>
                <a:cs typeface="+mn-cs"/>
              </a:rPr>
              <a:t>Buschke</a:t>
            </a:r>
            <a:r>
              <a:rPr lang="en-US" sz="1200" kern="1200" dirty="0">
                <a:solidFill>
                  <a:schemeClr val="tx1"/>
                </a:solidFill>
                <a:latin typeface="Arial" charset="0"/>
                <a:ea typeface="+mn-ea"/>
                <a:cs typeface="+mn-cs"/>
              </a:rPr>
              <a:t> Selective Reminding Test (a measure of short-term memory), and the Autobiographical Memory Interview Short Form (a measure of long-term memory).</a:t>
            </a:r>
          </a:p>
          <a:p>
            <a:pPr lvl="0"/>
            <a:endParaRPr lang="en-US" sz="1200" kern="1200" dirty="0">
              <a:solidFill>
                <a:schemeClr val="tx1"/>
              </a:solidFill>
              <a:latin typeface="Arial" charset="0"/>
              <a:ea typeface="+mn-ea"/>
              <a:cs typeface="+mn-cs"/>
            </a:endParaRPr>
          </a:p>
          <a:p>
            <a:pPr lvl="0"/>
            <a:r>
              <a:rPr lang="en-US" sz="1200" kern="1200" dirty="0">
                <a:solidFill>
                  <a:schemeClr val="tx1"/>
                </a:solidFill>
                <a:latin typeface="Arial" charset="0"/>
                <a:ea typeface="+mn-ea"/>
                <a:cs typeface="+mn-cs"/>
              </a:rPr>
              <a:t>The most commonly reported device-related adverse event was scalp pain or discomfort in about a third of all patients.</a:t>
            </a:r>
          </a:p>
          <a:p>
            <a:pPr lvl="0"/>
            <a:endParaRPr lang="en-US" sz="1200" kern="1200" dirty="0">
              <a:solidFill>
                <a:schemeClr val="tx1"/>
              </a:solidFill>
              <a:latin typeface="Arial" charset="0"/>
              <a:ea typeface="+mn-ea"/>
              <a:cs typeface="+mn-cs"/>
            </a:endParaRPr>
          </a:p>
          <a:p>
            <a:pPr lvl="0"/>
            <a:r>
              <a:rPr lang="en-US" sz="1200" kern="1200" dirty="0">
                <a:solidFill>
                  <a:schemeClr val="tx1"/>
                </a:solidFill>
                <a:latin typeface="Arial" charset="0"/>
                <a:ea typeface="+mn-ea"/>
                <a:cs typeface="+mn-cs"/>
              </a:rPr>
              <a:t>Only about 5% of patients discontinued treatment due to adverse events, and for the majority of patients, the device-related adverse events subsided substantially after the first week of treatment.</a:t>
            </a:r>
          </a:p>
          <a:p>
            <a:pPr lvl="0"/>
            <a:endParaRPr lang="en-US" sz="1200" kern="1200" dirty="0">
              <a:solidFill>
                <a:schemeClr val="tx1"/>
              </a:solidFill>
              <a:latin typeface="Arial" charset="0"/>
              <a:ea typeface="+mn-ea"/>
              <a:cs typeface="+mn-cs"/>
            </a:endParaRPr>
          </a:p>
          <a:p>
            <a:pPr lvl="0"/>
            <a:r>
              <a:rPr lang="en-US" sz="1200" kern="1200" dirty="0">
                <a:solidFill>
                  <a:schemeClr val="tx1"/>
                </a:solidFill>
                <a:latin typeface="Arial" charset="0"/>
                <a:ea typeface="+mn-ea"/>
                <a:cs typeface="+mn-cs"/>
              </a:rPr>
              <a:t>Long term safety was confirmed in a six month period of follow up after benefit from acute treatment.</a:t>
            </a:r>
          </a:p>
          <a:p>
            <a:r>
              <a:rPr lang="en-US" sz="1200" kern="1200" dirty="0">
                <a:solidFill>
                  <a:schemeClr val="tx1"/>
                </a:solidFill>
                <a:latin typeface="Arial" charset="0"/>
                <a:ea typeface="+mn-ea"/>
                <a:cs typeface="+mn-cs"/>
              </a:rPr>
              <a:t> </a:t>
            </a:r>
          </a:p>
          <a:p>
            <a:r>
              <a:rPr lang="en-US" sz="1200" kern="1200" dirty="0">
                <a:solidFill>
                  <a:schemeClr val="tx1"/>
                </a:solidFill>
                <a:latin typeface="Arial" charset="0"/>
                <a:ea typeface="+mn-ea"/>
                <a:cs typeface="+mn-cs"/>
              </a:rPr>
              <a:t>Seizure is the major, medically significant potential safety risk of TMS.  During clinical trials, no seizures were observed with the </a:t>
            </a:r>
            <a:r>
              <a:rPr lang="en-US" sz="1200" kern="1200" dirty="0" err="1">
                <a:solidFill>
                  <a:schemeClr val="tx1"/>
                </a:solidFill>
                <a:latin typeface="Arial" charset="0"/>
                <a:ea typeface="+mn-ea"/>
                <a:cs typeface="+mn-cs"/>
              </a:rPr>
              <a:t>NeuroStar</a:t>
            </a:r>
            <a:r>
              <a:rPr lang="en-US" sz="1200" kern="1200" dirty="0">
                <a:solidFill>
                  <a:schemeClr val="tx1"/>
                </a:solidFill>
                <a:latin typeface="Arial" charset="0"/>
                <a:ea typeface="+mn-ea"/>
                <a:cs typeface="+mn-cs"/>
              </a:rPr>
              <a:t> TMS system.  In post-market</a:t>
            </a:r>
            <a:r>
              <a:rPr lang="en-US" sz="1200" kern="1200" baseline="0" dirty="0">
                <a:solidFill>
                  <a:schemeClr val="tx1"/>
                </a:solidFill>
                <a:latin typeface="Arial" charset="0"/>
                <a:ea typeface="+mn-ea"/>
                <a:cs typeface="+mn-cs"/>
              </a:rPr>
              <a:t> use, t</a:t>
            </a:r>
            <a:r>
              <a:rPr lang="en-US" sz="1200" kern="1200" dirty="0">
                <a:solidFill>
                  <a:schemeClr val="tx1"/>
                </a:solidFill>
                <a:latin typeface="Arial" charset="0"/>
                <a:ea typeface="+mn-ea"/>
                <a:cs typeface="+mn-cs"/>
              </a:rPr>
              <a:t>he risk</a:t>
            </a:r>
            <a:r>
              <a:rPr lang="en-US" sz="1200" kern="1200" baseline="0" dirty="0">
                <a:solidFill>
                  <a:schemeClr val="tx1"/>
                </a:solidFill>
                <a:latin typeface="Arial" charset="0"/>
                <a:ea typeface="+mn-ea"/>
                <a:cs typeface="+mn-cs"/>
              </a:rPr>
              <a:t> of seizure is rare.  </a:t>
            </a:r>
            <a:r>
              <a:rPr lang="en-US" sz="1200" kern="1200" dirty="0">
                <a:solidFill>
                  <a:schemeClr val="tx1"/>
                </a:solidFill>
                <a:latin typeface="Arial" charset="0"/>
                <a:ea typeface="+mn-ea"/>
                <a:cs typeface="+mn-cs"/>
              </a:rPr>
              <a:t>Since market introduction</a:t>
            </a:r>
            <a:r>
              <a:rPr lang="en-US" sz="1200" kern="1200" baseline="0" dirty="0">
                <a:solidFill>
                  <a:schemeClr val="tx1"/>
                </a:solidFill>
                <a:latin typeface="Arial" charset="0"/>
                <a:ea typeface="+mn-ea"/>
                <a:cs typeface="+mn-cs"/>
              </a:rPr>
              <a:t> </a:t>
            </a:r>
            <a:r>
              <a:rPr lang="en-US" sz="1200" strike="noStrike" kern="1200" baseline="0" dirty="0">
                <a:solidFill>
                  <a:schemeClr val="tx1"/>
                </a:solidFill>
                <a:latin typeface="Arial" charset="0"/>
                <a:ea typeface="+mn-ea"/>
                <a:cs typeface="+mn-cs"/>
              </a:rPr>
              <a:t>and b</a:t>
            </a:r>
            <a:r>
              <a:rPr lang="en-US" sz="1200" kern="1200" dirty="0">
                <a:solidFill>
                  <a:schemeClr val="tx1"/>
                </a:solidFill>
                <a:latin typeface="Arial" charset="0"/>
                <a:ea typeface="+mn-ea"/>
                <a:cs typeface="+mn-cs"/>
              </a:rPr>
              <a:t>ased on current usage, an estimated</a:t>
            </a:r>
            <a:r>
              <a:rPr lang="en-US" sz="1200" kern="1200" baseline="0" dirty="0">
                <a:solidFill>
                  <a:schemeClr val="tx1"/>
                </a:solidFill>
                <a:latin typeface="Arial" charset="0"/>
                <a:ea typeface="+mn-ea"/>
                <a:cs typeface="+mn-cs"/>
              </a:rPr>
              <a:t> risk </a:t>
            </a:r>
            <a:r>
              <a:rPr lang="en-US" sz="1200" kern="1200" dirty="0">
                <a:solidFill>
                  <a:schemeClr val="tx1"/>
                </a:solidFill>
                <a:latin typeface="Arial" charset="0"/>
                <a:ea typeface="+mn-ea"/>
                <a:cs typeface="+mn-cs"/>
              </a:rPr>
              <a:t>of seizure</a:t>
            </a:r>
            <a:r>
              <a:rPr lang="en-US" sz="1200" kern="1200" baseline="0" dirty="0">
                <a:solidFill>
                  <a:schemeClr val="tx1"/>
                </a:solidFill>
                <a:latin typeface="Arial" charset="0"/>
                <a:ea typeface="+mn-ea"/>
                <a:cs typeface="+mn-cs"/>
              </a:rPr>
              <a:t> is</a:t>
            </a:r>
            <a:r>
              <a:rPr lang="en-US" sz="1200" kern="1200" dirty="0">
                <a:solidFill>
                  <a:schemeClr val="tx1"/>
                </a:solidFill>
                <a:latin typeface="Arial" charset="0"/>
                <a:ea typeface="+mn-ea"/>
                <a:cs typeface="+mn-cs"/>
              </a:rPr>
              <a:t> approximately 0.003% per treatment exposure, and &lt;0.1% per acute treatment course.  To date, over 150,000 treatments and more</a:t>
            </a:r>
            <a:r>
              <a:rPr lang="en-US" sz="1200" kern="1200" baseline="0" dirty="0">
                <a:solidFill>
                  <a:schemeClr val="tx1"/>
                </a:solidFill>
                <a:latin typeface="Arial" charset="0"/>
                <a:ea typeface="+mn-ea"/>
                <a:cs typeface="+mn-cs"/>
              </a:rPr>
              <a:t> than</a:t>
            </a:r>
            <a:r>
              <a:rPr lang="en-US" sz="1200" kern="1200" dirty="0">
                <a:solidFill>
                  <a:schemeClr val="tx1"/>
                </a:solidFill>
                <a:latin typeface="Arial" charset="0"/>
                <a:ea typeface="+mn-ea"/>
                <a:cs typeface="+mn-cs"/>
              </a:rPr>
              <a:t> 5,000 patients have been treated with the </a:t>
            </a:r>
            <a:r>
              <a:rPr lang="en-US" sz="1200" kern="1200" dirty="0" err="1">
                <a:solidFill>
                  <a:schemeClr val="tx1"/>
                </a:solidFill>
                <a:latin typeface="Arial" charset="0"/>
                <a:ea typeface="+mn-ea"/>
                <a:cs typeface="+mn-cs"/>
              </a:rPr>
              <a:t>NeuroStar</a:t>
            </a:r>
            <a:r>
              <a:rPr lang="en-US" sz="1200" kern="1200" dirty="0">
                <a:solidFill>
                  <a:schemeClr val="tx1"/>
                </a:solidFill>
                <a:latin typeface="Arial" charset="0"/>
                <a:ea typeface="+mn-ea"/>
                <a:cs typeface="+mn-cs"/>
              </a:rPr>
              <a:t> TMS Therapy system</a:t>
            </a:r>
            <a:r>
              <a:rPr lang="en-US" sz="1200" kern="1200" baseline="0" dirty="0">
                <a:solidFill>
                  <a:schemeClr val="tx1"/>
                </a:solidFill>
                <a:latin typeface="Arial" charset="0"/>
                <a:ea typeface="+mn-ea"/>
                <a:cs typeface="+mn-cs"/>
              </a:rPr>
              <a:t> which </a:t>
            </a:r>
            <a:r>
              <a:rPr lang="en-US" sz="1200" kern="1200" dirty="0">
                <a:solidFill>
                  <a:schemeClr val="tx1"/>
                </a:solidFill>
                <a:latin typeface="Arial" charset="0"/>
                <a:ea typeface="+mn-ea"/>
                <a:cs typeface="+mn-cs"/>
              </a:rPr>
              <a:t>confirms its safe use in the treatment of depression.  </a:t>
            </a:r>
          </a:p>
        </p:txBody>
      </p:sp>
      <p:sp>
        <p:nvSpPr>
          <p:cNvPr id="4" name="Slide Number Placeholder 3"/>
          <p:cNvSpPr>
            <a:spLocks noGrp="1"/>
          </p:cNvSpPr>
          <p:nvPr>
            <p:ph type="sldNum" sz="quarter" idx="10"/>
          </p:nvPr>
        </p:nvSpPr>
        <p:spPr/>
        <p:txBody>
          <a:bodyPr/>
          <a:lstStyle/>
          <a:p>
            <a:fld id="{923716F0-385D-4F6E-BE54-A09D410D24C2}" type="slidenum">
              <a:rPr lang="en-US" smtClean="0"/>
              <a:pPr/>
              <a:t>11</a:t>
            </a:fld>
            <a:endParaRPr lang="en-US"/>
          </a:p>
        </p:txBody>
      </p:sp>
    </p:spTree>
    <p:extLst>
      <p:ext uri="{BB962C8B-B14F-4D97-AF65-F5344CB8AC3E}">
        <p14:creationId xmlns:p14="http://schemas.microsoft.com/office/powerpoint/2010/main" val="25799256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err="1">
                <a:solidFill>
                  <a:schemeClr val="tx1"/>
                </a:solidFill>
                <a:effectLst/>
                <a:latin typeface="+mn-lt"/>
                <a:ea typeface="+mn-ea"/>
                <a:cs typeface="+mn-cs"/>
              </a:rPr>
              <a:t>NeuroStar</a:t>
            </a:r>
            <a:r>
              <a:rPr lang="en-US" sz="1200" b="0" i="0" kern="1200" dirty="0">
                <a:solidFill>
                  <a:schemeClr val="tx1"/>
                </a:solidFill>
                <a:effectLst/>
                <a:latin typeface="+mn-lt"/>
                <a:ea typeface="+mn-ea"/>
                <a:cs typeface="+mn-cs"/>
              </a:rPr>
              <a:t> TMS Therapy is contraindicated in patients with implanted metallic devices or non-removable metallic objects in or around the head or for patients who have certain device implants such as deep brain stimulators, cochlear implants and </a:t>
            </a:r>
            <a:r>
              <a:rPr lang="en-US" sz="1200" b="0" i="0" kern="1200" dirty="0" err="1">
                <a:solidFill>
                  <a:schemeClr val="tx1"/>
                </a:solidFill>
                <a:effectLst/>
                <a:latin typeface="+mn-lt"/>
                <a:ea typeface="+mn-ea"/>
                <a:cs typeface="+mn-cs"/>
              </a:rPr>
              <a:t>vagus</a:t>
            </a:r>
            <a:r>
              <a:rPr lang="en-US" sz="1200" b="0" i="0" kern="1200" dirty="0">
                <a:solidFill>
                  <a:schemeClr val="tx1"/>
                </a:solidFill>
                <a:effectLst/>
                <a:latin typeface="+mn-lt"/>
                <a:ea typeface="+mn-ea"/>
                <a:cs typeface="+mn-cs"/>
              </a:rPr>
              <a:t> nerve stimulators.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err="1">
                <a:solidFill>
                  <a:schemeClr val="tx1"/>
                </a:solidFill>
                <a:effectLst/>
                <a:latin typeface="+mn-lt"/>
                <a:ea typeface="+mn-ea"/>
                <a:cs typeface="+mn-cs"/>
              </a:rPr>
              <a:t>NeuroStar</a:t>
            </a:r>
            <a:r>
              <a:rPr lang="en-US" sz="1200" b="0" i="0" kern="1200" dirty="0">
                <a:solidFill>
                  <a:schemeClr val="tx1"/>
                </a:solidFill>
                <a:effectLst/>
                <a:latin typeface="+mn-lt"/>
                <a:ea typeface="+mn-ea"/>
                <a:cs typeface="+mn-cs"/>
              </a:rPr>
              <a:t> TMS Therapy should be used with caution in patients with implants controlled by physiological signals. This includes pacemakers and implantable </a:t>
            </a:r>
            <a:r>
              <a:rPr lang="en-US" sz="1200" b="0" i="0" kern="1200" dirty="0" err="1">
                <a:solidFill>
                  <a:schemeClr val="tx1"/>
                </a:solidFill>
                <a:effectLst/>
                <a:latin typeface="+mn-lt"/>
                <a:ea typeface="+mn-ea"/>
                <a:cs typeface="+mn-cs"/>
              </a:rPr>
              <a:t>cardioverter</a:t>
            </a:r>
            <a:r>
              <a:rPr lang="en-US" sz="1200" b="0" i="0" kern="1200" dirty="0">
                <a:solidFill>
                  <a:schemeClr val="tx1"/>
                </a:solidFill>
                <a:effectLst/>
                <a:latin typeface="+mn-lt"/>
                <a:ea typeface="+mn-ea"/>
                <a:cs typeface="+mn-cs"/>
              </a:rPr>
              <a:t> defibrillators (ICDs).</a:t>
            </a:r>
            <a:endParaRPr lang="en-US" baseline="0" dirty="0"/>
          </a:p>
        </p:txBody>
      </p:sp>
      <p:sp>
        <p:nvSpPr>
          <p:cNvPr id="4" name="Slide Number Placeholder 3"/>
          <p:cNvSpPr>
            <a:spLocks noGrp="1"/>
          </p:cNvSpPr>
          <p:nvPr>
            <p:ph type="sldNum" sz="quarter" idx="10"/>
          </p:nvPr>
        </p:nvSpPr>
        <p:spPr/>
        <p:txBody>
          <a:bodyPr/>
          <a:lstStyle/>
          <a:p>
            <a:fld id="{923716F0-385D-4F6E-BE54-A09D410D24C2}" type="slidenum">
              <a:rPr lang="en-US" smtClean="0"/>
              <a:pPr/>
              <a:t>12</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a:buNone/>
            </a:pPr>
            <a:r>
              <a:rPr lang="en-US" sz="1200" i="0" kern="1200" dirty="0">
                <a:solidFill>
                  <a:schemeClr val="tx1"/>
                </a:solidFill>
                <a:latin typeface="Arial" charset="0"/>
                <a:ea typeface="+mn-ea"/>
                <a:cs typeface="+mn-cs"/>
              </a:rPr>
              <a:t>In 2011, the AMA CPT Editorial Panel issued the first two new Category I CPT Codes for coding of TMS Therapy services (90867 and 90868).</a:t>
            </a:r>
            <a:r>
              <a:rPr lang="en-US" sz="1200" i="0" kern="1200" baseline="0" dirty="0">
                <a:solidFill>
                  <a:schemeClr val="tx1"/>
                </a:solidFill>
                <a:latin typeface="Arial" charset="0"/>
                <a:ea typeface="+mn-ea"/>
                <a:cs typeface="+mn-cs"/>
              </a:rPr>
              <a:t>  T</a:t>
            </a:r>
            <a:r>
              <a:rPr lang="en-US" sz="1200" i="0" kern="1200" dirty="0">
                <a:solidFill>
                  <a:schemeClr val="tx1"/>
                </a:solidFill>
                <a:latin typeface="Arial" charset="0"/>
                <a:ea typeface="+mn-ea"/>
                <a:cs typeface="+mn-cs"/>
              </a:rPr>
              <a:t>he CPT Editorial Panel issues CPT treatment codes for newly available clinical procedures in the United States.  Issuance of Category I CPT codes is a recognition that the service described has received FDA clearance, has a sufficient peer-reviewed evidence base demonstrating its efficacy and safety for its intended use, that the procedure is in widespread clinical use by physicians in the United States, and that there is support from the relevant professional societies for the proposed new CPT codes</a:t>
            </a:r>
          </a:p>
          <a:p>
            <a:pPr>
              <a:buFont typeface="Arial"/>
              <a:buNone/>
            </a:pPr>
            <a:endParaRPr lang="en-US" sz="1200" i="0" kern="1200" dirty="0">
              <a:solidFill>
                <a:schemeClr val="tx1"/>
              </a:solidFill>
              <a:latin typeface="Arial" charset="0"/>
              <a:ea typeface="+mn-ea"/>
              <a:cs typeface="+mn-cs"/>
            </a:endParaRPr>
          </a:p>
          <a:p>
            <a:pPr>
              <a:buFont typeface="Arial"/>
              <a:buNone/>
            </a:pPr>
            <a:r>
              <a:rPr lang="en-US" sz="1200" i="0" kern="1200" dirty="0">
                <a:solidFill>
                  <a:schemeClr val="tx1"/>
                </a:solidFill>
                <a:latin typeface="Arial" charset="0"/>
                <a:ea typeface="+mn-ea"/>
                <a:cs typeface="+mn-cs"/>
              </a:rPr>
              <a:t>In 2012,</a:t>
            </a:r>
            <a:r>
              <a:rPr lang="en-US" sz="1200" i="0" kern="1200" baseline="0" dirty="0">
                <a:solidFill>
                  <a:schemeClr val="tx1"/>
                </a:solidFill>
                <a:latin typeface="Arial" charset="0"/>
                <a:ea typeface="+mn-ea"/>
                <a:cs typeface="+mn-cs"/>
              </a:rPr>
              <a:t> the CPT Editorial Panel expanded the set of Category I CPT with the addition of a third CPT code (90869).  </a:t>
            </a:r>
            <a:r>
              <a:rPr lang="en-US" sz="1200" i="0" kern="1200" dirty="0">
                <a:solidFill>
                  <a:schemeClr val="tx1"/>
                </a:solidFill>
                <a:latin typeface="Arial" charset="0"/>
                <a:ea typeface="+mn-ea"/>
                <a:cs typeface="+mn-cs"/>
              </a:rPr>
              <a:t>In total, these</a:t>
            </a:r>
            <a:r>
              <a:rPr lang="en-US" sz="1200" i="0" kern="1200" baseline="0" dirty="0">
                <a:solidFill>
                  <a:schemeClr val="tx1"/>
                </a:solidFill>
                <a:latin typeface="Arial" charset="0"/>
                <a:ea typeface="+mn-ea"/>
                <a:cs typeface="+mn-cs"/>
              </a:rPr>
              <a:t> three </a:t>
            </a:r>
            <a:r>
              <a:rPr lang="en-US" sz="1200" i="0" kern="1200" dirty="0">
                <a:solidFill>
                  <a:schemeClr val="tx1"/>
                </a:solidFill>
                <a:latin typeface="Arial" charset="0"/>
                <a:ea typeface="+mn-ea"/>
                <a:cs typeface="+mn-cs"/>
              </a:rPr>
              <a:t>codes address the three major components of the clinical care delivery for TMS Therapy:</a:t>
            </a:r>
          </a:p>
          <a:p>
            <a:pPr marL="628650" lvl="1" indent="-171450">
              <a:buFont typeface="Arial" panose="020B0604020202020204" pitchFamily="34" charset="0"/>
              <a:buChar char="•"/>
            </a:pPr>
            <a:r>
              <a:rPr lang="en-US" sz="1200" i="0" kern="1200" dirty="0">
                <a:solidFill>
                  <a:schemeClr val="tx1"/>
                </a:solidFill>
                <a:latin typeface="Arial" charset="0"/>
                <a:ea typeface="+mn-ea"/>
                <a:cs typeface="+mn-cs"/>
              </a:rPr>
              <a:t>CPT Code 90867 is reported once at the initiation of a course of TMS Therapy and covers the initial MT (medical technologist) determination, the mapping procedure required to determine the treatment target location, the services involved in planning the upcoming course of TMS Therapy to be delivered to the patient, and the delivery of the first treatment session</a:t>
            </a:r>
          </a:p>
          <a:p>
            <a:pPr marL="628650" lvl="1" indent="-171450">
              <a:buFont typeface="Arial" panose="020B0604020202020204" pitchFamily="34" charset="0"/>
              <a:buChar char="•"/>
            </a:pPr>
            <a:r>
              <a:rPr lang="en-US" sz="1200" i="0" kern="1200" dirty="0">
                <a:solidFill>
                  <a:schemeClr val="tx1"/>
                </a:solidFill>
                <a:latin typeface="Arial" charset="0"/>
                <a:ea typeface="+mn-ea"/>
                <a:cs typeface="+mn-cs"/>
              </a:rPr>
              <a:t> CPT Code 90868 is reported for each TMS Therapy treatment session performed, and covers the daily TMS Therapy session delivery, and the physician services associated with patient management of the TMS Therapy session itself</a:t>
            </a:r>
          </a:p>
          <a:p>
            <a:pPr marL="628650" lvl="1" indent="-171450">
              <a:buFont typeface="Arial" panose="020B0604020202020204" pitchFamily="34" charset="0"/>
              <a:buChar char="•"/>
            </a:pPr>
            <a:r>
              <a:rPr lang="en-US" sz="1200" i="0" kern="1200" dirty="0">
                <a:solidFill>
                  <a:schemeClr val="tx1"/>
                </a:solidFill>
                <a:latin typeface="Arial" charset="0"/>
                <a:ea typeface="+mn-ea"/>
                <a:cs typeface="+mn-cs"/>
              </a:rPr>
              <a:t>CPT Code 90869 is reported at any later time point</a:t>
            </a:r>
            <a:r>
              <a:rPr lang="en-US" sz="1200" i="0" kern="1200" baseline="0" dirty="0">
                <a:solidFill>
                  <a:schemeClr val="tx1"/>
                </a:solidFill>
                <a:latin typeface="Arial" charset="0"/>
                <a:ea typeface="+mn-ea"/>
                <a:cs typeface="+mn-cs"/>
              </a:rPr>
              <a:t> during a course of treatment when the psychiatrist has determined that the motor threshold estimation procedure requires redetermination</a:t>
            </a:r>
            <a:endParaRPr lang="en-US" sz="1200" i="0" kern="1200" dirty="0">
              <a:solidFill>
                <a:schemeClr val="tx1"/>
              </a:solidFill>
              <a:latin typeface="Arial" charset="0"/>
              <a:ea typeface="+mn-ea"/>
              <a:cs typeface="+mn-cs"/>
            </a:endParaRPr>
          </a:p>
          <a:p>
            <a:endParaRPr lang="en-US" sz="1200" kern="1200" dirty="0">
              <a:solidFill>
                <a:schemeClr val="tx1"/>
              </a:solidFill>
              <a:latin typeface="Arial" charset="0"/>
              <a:ea typeface="+mn-ea"/>
              <a:cs typeface="+mn-cs"/>
            </a:endParaRPr>
          </a:p>
        </p:txBody>
      </p:sp>
      <p:sp>
        <p:nvSpPr>
          <p:cNvPr id="4" name="Slide Number Placeholder 3"/>
          <p:cNvSpPr>
            <a:spLocks noGrp="1"/>
          </p:cNvSpPr>
          <p:nvPr>
            <p:ph type="sldNum" sz="quarter" idx="10"/>
          </p:nvPr>
        </p:nvSpPr>
        <p:spPr/>
        <p:txBody>
          <a:bodyPr/>
          <a:lstStyle/>
          <a:p>
            <a:fld id="{923716F0-385D-4F6E-BE54-A09D410D24C2}" type="slidenum">
              <a:rPr lang="en-US" smtClean="0"/>
              <a:pPr/>
              <a:t>14</a:t>
            </a:fld>
            <a:endParaRPr lang="en-US"/>
          </a:p>
        </p:txBody>
      </p:sp>
    </p:spTree>
    <p:extLst>
      <p:ext uri="{BB962C8B-B14F-4D97-AF65-F5344CB8AC3E}">
        <p14:creationId xmlns:p14="http://schemas.microsoft.com/office/powerpoint/2010/main" val="35537210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rPr>
              <a:t>We have an 80% success rate in getting reimbursement for depressed patients who have failed more than three medications.</a:t>
            </a:r>
          </a:p>
          <a:p>
            <a:endParaRPr lang="en-US" dirty="0"/>
          </a:p>
        </p:txBody>
      </p:sp>
      <p:sp>
        <p:nvSpPr>
          <p:cNvPr id="4" name="Slide Number Placeholder 3"/>
          <p:cNvSpPr>
            <a:spLocks noGrp="1"/>
          </p:cNvSpPr>
          <p:nvPr>
            <p:ph type="sldNum" sz="quarter" idx="10"/>
          </p:nvPr>
        </p:nvSpPr>
        <p:spPr/>
        <p:txBody>
          <a:bodyPr/>
          <a:lstStyle/>
          <a:p>
            <a:fld id="{923716F0-385D-4F6E-BE54-A09D410D24C2}" type="slidenum">
              <a:rPr lang="en-US" smtClean="0"/>
              <a:pPr/>
              <a:t>15</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a:ln/>
        </p:spPr>
      </p:sp>
      <p:sp>
        <p:nvSpPr>
          <p:cNvPr id="9219" name="Notes Placeholder 2"/>
          <p:cNvSpPr>
            <a:spLocks noGrp="1"/>
          </p:cNvSpPr>
          <p:nvPr>
            <p:ph type="body" idx="1"/>
          </p:nvPr>
        </p:nvSpPr>
        <p:spPr>
          <a:noFill/>
          <a:ln/>
        </p:spPr>
        <p:txBody>
          <a:bodyPr/>
          <a:lstStyle/>
          <a:p>
            <a:r>
              <a:rPr lang="en-US" dirty="0">
                <a:latin typeface="Arial" charset="0"/>
              </a:rPr>
              <a:t>This is a pragmatic, prospective, open-label observational study.  It is sponsored by Neuronetics, and the information is being gathered from approximately 40 clinical practices throughout in the United States who are using the </a:t>
            </a:r>
            <a:r>
              <a:rPr lang="en-US" dirty="0" err="1">
                <a:latin typeface="Arial" charset="0"/>
              </a:rPr>
              <a:t>NeuroStar</a:t>
            </a:r>
            <a:r>
              <a:rPr lang="en-US" dirty="0">
                <a:latin typeface="Arial" charset="0"/>
              </a:rPr>
              <a:t> TMS Therapy system for the treatment of patients with major depression.  The full information on this study is available on the public clinical trial website of the federal government, Clinical Trials.gov.</a:t>
            </a:r>
          </a:p>
          <a:p>
            <a:r>
              <a:rPr lang="en-US" dirty="0">
                <a:latin typeface="Arial" charset="0"/>
              </a:rPr>
              <a:t> </a:t>
            </a:r>
          </a:p>
          <a:p>
            <a:r>
              <a:rPr lang="en-US" dirty="0">
                <a:latin typeface="Arial" charset="0"/>
              </a:rPr>
              <a:t>The data I will summarize are an interim analysis of the acute phase outcomes of the first 99 patients enrolled in this study.  Patients were eligible for the study, if they had a clinically established diagnosis of major depression, and their treating clinician determined that </a:t>
            </a:r>
            <a:r>
              <a:rPr lang="en-US" dirty="0" err="1">
                <a:latin typeface="Arial" charset="0"/>
              </a:rPr>
              <a:t>NeuroStar</a:t>
            </a:r>
            <a:r>
              <a:rPr lang="en-US" dirty="0">
                <a:latin typeface="Arial" charset="0"/>
              </a:rPr>
              <a:t> TMS Therapy was the most appropriate next treatment option for their illness.</a:t>
            </a:r>
          </a:p>
          <a:p>
            <a:r>
              <a:rPr lang="en-US" dirty="0">
                <a:latin typeface="Arial" charset="0"/>
              </a:rPr>
              <a:t> </a:t>
            </a:r>
          </a:p>
          <a:p>
            <a:r>
              <a:rPr lang="en-US" dirty="0">
                <a:latin typeface="Arial" charset="0"/>
              </a:rPr>
              <a:t>The outcomes measures included the clinician-rated Clinical Global Impressions-Severity of Illness Scale.  Patients were asked to complete two different efficacy outcome measures, the Patient Health Questionnaire-9 Item, and the Inventory of Depressive Symptoms-Self Report.</a:t>
            </a:r>
          </a:p>
          <a:p>
            <a:r>
              <a:rPr lang="en-US" dirty="0">
                <a:latin typeface="Arial" charset="0"/>
              </a:rPr>
              <a:t> </a:t>
            </a:r>
          </a:p>
          <a:p>
            <a:r>
              <a:rPr lang="en-US" dirty="0">
                <a:latin typeface="Arial" charset="0"/>
              </a:rPr>
              <a:t>Outcomes were obtained at baseline, during treatment and then at treatment conclusion.  All treatment choices were determined by the treating physician based on the patient’s clinical condition, and were not prescribed by the protocol.</a:t>
            </a:r>
            <a:endParaRPr lang="en-US" dirty="0"/>
          </a:p>
        </p:txBody>
      </p:sp>
      <p:sp>
        <p:nvSpPr>
          <p:cNvPr id="22532" name="Slide Number Placeholder 3"/>
          <p:cNvSpPr>
            <a:spLocks noGrp="1"/>
          </p:cNvSpPr>
          <p:nvPr>
            <p:ph type="sldNum" sz="quarter" idx="5"/>
          </p:nvPr>
        </p:nvSpPr>
        <p:spPr/>
        <p:txBody>
          <a:bodyPr/>
          <a:lstStyle/>
          <a:p>
            <a:pPr>
              <a:defRPr/>
            </a:pPr>
            <a:fld id="{0A181ABD-2936-4412-B1AA-72C1B180E6E2}" type="slidenum">
              <a:rPr lang="en-US" smtClean="0">
                <a:latin typeface="Arial" pitchFamily="34" charset="0"/>
              </a:rPr>
              <a:pPr>
                <a:defRPr/>
              </a:pPr>
              <a:t>19</a:t>
            </a:fld>
            <a:endParaRPr lang="en-US" dirty="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p>
            <a:fld id="{33024136-D290-48F3-A182-4C46BEB5146B}" type="datetime1">
              <a:rPr lang="en-US" smtClean="0"/>
              <a:pPr/>
              <a:t>5/11/2018</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401CF334-2D5C-4859-84A6-CA7E6E43FAEB}" type="slidenum">
              <a:rPr lang="en-US" smtClean="0"/>
              <a:pPr/>
              <a:t>‹#›</a:t>
            </a:fld>
            <a:endParaRPr lang="en-US"/>
          </a:p>
        </p:txBody>
      </p:sp>
      <p:sp>
        <p:nvSpPr>
          <p:cNvPr id="8" name="Title 7"/>
          <p:cNvSpPr>
            <a:spLocks noGrp="1"/>
          </p:cNvSpPr>
          <p:nvPr>
            <p:ph type="ctrTitle"/>
          </p:nvPr>
        </p:nvSpPr>
        <p:spPr>
          <a:xfrm>
            <a:off x="1219200" y="4343400"/>
            <a:ext cx="10363200" cy="1975104"/>
          </a:xfrm>
        </p:spPr>
        <p:txBody>
          <a:bodyPr/>
          <a:lstStyle>
            <a:lvl1pPr marR="9144" algn="l">
              <a:defRPr sz="4000" b="1" cap="all" spc="0" baseline="0">
                <a:solidFill>
                  <a:schemeClr val="tx2"/>
                </a:solidFill>
                <a:effectLst>
                  <a:reflection blurRad="12700" stA="34000" endA="740" endPos="53000" dir="5400000" sy="-100000" algn="bl" rotWithShape="0"/>
                </a:effectLst>
              </a:defRPr>
            </a:lvl1pPr>
          </a:lstStyle>
          <a:p>
            <a:r>
              <a:rPr kumimoji="0" lang="en-US"/>
              <a:t>Click to edit Master title style</a:t>
            </a:r>
            <a:endParaRPr kumimoji="0" lang="en-US" dirty="0"/>
          </a:p>
        </p:txBody>
      </p:sp>
      <p:sp>
        <p:nvSpPr>
          <p:cNvPr id="9" name="Subtitle 8"/>
          <p:cNvSpPr>
            <a:spLocks noGrp="1"/>
          </p:cNvSpPr>
          <p:nvPr>
            <p:ph type="subTitle" idx="1"/>
          </p:nvPr>
        </p:nvSpPr>
        <p:spPr>
          <a:xfrm>
            <a:off x="1219200" y="2834640"/>
            <a:ext cx="10363200" cy="1508760"/>
          </a:xfrm>
        </p:spPr>
        <p:txBody>
          <a:bodyPr lIns="100584" tIns="45720" anchor="b"/>
          <a:lstStyle>
            <a:lvl1pPr marL="0" indent="0" algn="l">
              <a:spcBef>
                <a:spcPts val="0"/>
              </a:spcBef>
              <a:buNone/>
              <a:defRPr sz="2000">
                <a:solidFill>
                  <a:schemeClr val="accent3"/>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extLst>
      <p:ext uri="{BB962C8B-B14F-4D97-AF65-F5344CB8AC3E}">
        <p14:creationId xmlns:p14="http://schemas.microsoft.com/office/powerpoint/2010/main" val="3667474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Date Placeholder 3"/>
          <p:cNvSpPr>
            <a:spLocks noGrp="1"/>
          </p:cNvSpPr>
          <p:nvPr>
            <p:ph type="dt" sz="half" idx="10"/>
          </p:nvPr>
        </p:nvSpPr>
        <p:spPr/>
        <p:txBody>
          <a:bodyPr/>
          <a:lstStyle/>
          <a:p>
            <a:fld id="{5E2A9F4F-03AD-4497-A65D-076601BD41D2}" type="datetime1">
              <a:rPr lang="en-US" smtClean="0"/>
              <a:pPr/>
              <a:t>5/11/2018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2877787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42536" y="1351672"/>
            <a:ext cx="7624064"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EDFBF3AC-A781-43AA-8BD5-B12F49168B94}" type="datetime1">
              <a:rPr lang="en-US" smtClean="0"/>
              <a:pPr/>
              <a:t>5/11/2018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
        <p:nvSpPr>
          <p:cNvPr id="2" name="Title 1"/>
          <p:cNvSpPr>
            <a:spLocks noGrp="1"/>
          </p:cNvSpPr>
          <p:nvPr>
            <p:ph type="title"/>
          </p:nvPr>
        </p:nvSpPr>
        <p:spPr>
          <a:xfrm>
            <a:off x="942536" y="512064"/>
            <a:ext cx="10875264" cy="777240"/>
          </a:xfrm>
        </p:spPr>
        <p:txBody>
          <a:bodyPr tIns="64008"/>
          <a:lstStyle>
            <a:lvl1pPr algn="l">
              <a:buNone/>
              <a:defRPr sz="3800" b="0" cap="none" spc="-150" baseline="0"/>
            </a:lvl1pPr>
          </a:lstStyle>
          <a:p>
            <a:r>
              <a:rPr kumimoji="0" lang="en-US"/>
              <a:t>Click to edit Master title style</a:t>
            </a:r>
          </a:p>
        </p:txBody>
      </p:sp>
    </p:spTree>
    <p:extLst>
      <p:ext uri="{BB962C8B-B14F-4D97-AF65-F5344CB8AC3E}">
        <p14:creationId xmlns:p14="http://schemas.microsoft.com/office/powerpoint/2010/main" val="1796061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512064"/>
            <a:ext cx="10972800" cy="914400"/>
          </a:xfrm>
        </p:spPr>
        <p:txBody>
          <a:bodyPr/>
          <a:lstStyle/>
          <a:p>
            <a:r>
              <a:rPr kumimoji="0" lang="en-US"/>
              <a:t>Click to edit Master title style</a:t>
            </a:r>
          </a:p>
        </p:txBody>
      </p:sp>
      <p:sp>
        <p:nvSpPr>
          <p:cNvPr id="3" name="Content Placeholder 2"/>
          <p:cNvSpPr>
            <a:spLocks noGrp="1"/>
          </p:cNvSpPr>
          <p:nvPr>
            <p:ph sz="half" idx="1"/>
          </p:nvPr>
        </p:nvSpPr>
        <p:spPr>
          <a:xfrm>
            <a:off x="619125" y="1770502"/>
            <a:ext cx="53848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207125" y="1770502"/>
            <a:ext cx="53848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C5256A41-C91B-43FF-9881-F5DA9878418F}" type="datetime1">
              <a:rPr lang="en-US" smtClean="0"/>
              <a:pPr/>
              <a:t>5/11/2018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2449503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099" y="512064"/>
            <a:ext cx="10363200" cy="914400"/>
          </a:xfrm>
        </p:spPr>
        <p:txBody>
          <a:bodyPr anchor="t"/>
          <a:lstStyle>
            <a:lvl1pPr>
              <a:defRPr sz="4000"/>
            </a:lvl1pPr>
          </a:lstStyle>
          <a:p>
            <a:r>
              <a:rPr kumimoji="0" lang="en-US"/>
              <a:t>Click to edit Master title style</a:t>
            </a:r>
          </a:p>
        </p:txBody>
      </p:sp>
      <p:sp>
        <p:nvSpPr>
          <p:cNvPr id="3" name="Text Placeholder 2"/>
          <p:cNvSpPr>
            <a:spLocks noGrp="1"/>
          </p:cNvSpPr>
          <p:nvPr>
            <p:ph type="body" idx="1"/>
          </p:nvPr>
        </p:nvSpPr>
        <p:spPr>
          <a:xfrm>
            <a:off x="609600" y="1809750"/>
            <a:ext cx="5386917" cy="639762"/>
          </a:xfrm>
        </p:spPr>
        <p:txBody>
          <a:bodyPr anchor="ctr"/>
          <a:lstStyle>
            <a:lvl1pPr marL="73152" indent="0" algn="l">
              <a:buNone/>
              <a:defRPr sz="2400" b="0">
                <a:solidFill>
                  <a:schemeClr val="accent3"/>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8" y="1809750"/>
            <a:ext cx="5389033" cy="639762"/>
          </a:xfrm>
        </p:spPr>
        <p:txBody>
          <a:bodyPr anchor="ctr"/>
          <a:lstStyle>
            <a:lvl1pPr marL="73152" indent="0">
              <a:buNone/>
              <a:defRPr sz="2400" b="0">
                <a:solidFill>
                  <a:schemeClr val="accent3"/>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459037"/>
            <a:ext cx="5386917" cy="3959352"/>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2459037"/>
            <a:ext cx="5389033" cy="3959352"/>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FFD7AA76-41EE-4C13-950E-E611B8B8FC52}" type="datetime1">
              <a:rPr lang="en-US" smtClean="0"/>
              <a:pPr/>
              <a:t>5/11/2018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4133466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219200" y="512064"/>
            <a:ext cx="10363200" cy="914400"/>
          </a:xfrm>
        </p:spPr>
        <p:txBody>
          <a:bodyPr/>
          <a:lstStyle>
            <a:lvl1pPr>
              <a:defRPr sz="4000" cap="none" baseline="0"/>
            </a:lvl1pPr>
          </a:lstStyle>
          <a:p>
            <a:r>
              <a:rPr kumimoji="0" lang="en-US"/>
              <a:t>Click to edit Master title style</a:t>
            </a:r>
          </a:p>
        </p:txBody>
      </p:sp>
      <p:sp>
        <p:nvSpPr>
          <p:cNvPr id="3" name="Date Placeholder 2"/>
          <p:cNvSpPr>
            <a:spLocks noGrp="1"/>
          </p:cNvSpPr>
          <p:nvPr>
            <p:ph type="dt" sz="half" idx="10"/>
          </p:nvPr>
        </p:nvSpPr>
        <p:spPr/>
        <p:txBody>
          <a:bodyPr/>
          <a:lstStyle/>
          <a:p>
            <a:fld id="{89407A26-E7BC-4498-97E4-87AF12377CA9}" type="datetime1">
              <a:rPr lang="en-US" smtClean="0"/>
              <a:pPr/>
              <a:t>5/11/2018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3420711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EA4171-1117-4486-993C-35A7470D8847}" type="datetime1">
              <a:rPr lang="en-US" smtClean="0"/>
              <a:pPr/>
              <a:t>5/11/2018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3993593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10972800" cy="1162050"/>
          </a:xfrm>
        </p:spPr>
        <p:txBody>
          <a:bodyPr anchor="ctr"/>
          <a:lstStyle>
            <a:lvl1pPr algn="l">
              <a:buNone/>
              <a:defRPr sz="3600" b="0"/>
            </a:lvl1pPr>
          </a:lstStyle>
          <a:p>
            <a:r>
              <a:rPr kumimoji="0" lang="en-US"/>
              <a:t>Click to edit Master title style</a:t>
            </a:r>
          </a:p>
        </p:txBody>
      </p:sp>
      <p:sp>
        <p:nvSpPr>
          <p:cNvPr id="3" name="Text Placeholder 2"/>
          <p:cNvSpPr>
            <a:spLocks noGrp="1"/>
          </p:cNvSpPr>
          <p:nvPr>
            <p:ph type="body" idx="2"/>
          </p:nvPr>
        </p:nvSpPr>
        <p:spPr>
          <a:xfrm>
            <a:off x="914400" y="1435100"/>
            <a:ext cx="3352800" cy="4572000"/>
          </a:xfrm>
        </p:spPr>
        <p:txBody>
          <a:bodyPr/>
          <a:lstStyle>
            <a:lvl1pPr marL="54864"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0" y="1435100"/>
            <a:ext cx="7315200" cy="45720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72A4CB8-1563-4663-81DB-74EB416C19BE}" type="datetime1">
              <a:rPr lang="en-US" smtClean="0"/>
              <a:pPr/>
              <a:t>5/11/2018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1211287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90709" y="0"/>
            <a:ext cx="1170432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cxnSp>
        <p:nvCxnSpPr>
          <p:cNvPr id="9" name="Straight Connector 8"/>
          <p:cNvCxnSpPr/>
          <p:nvPr/>
        </p:nvCxnSpPr>
        <p:spPr>
          <a:xfrm flipV="1">
            <a:off x="484260" y="1885028"/>
            <a:ext cx="11710163"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bwMode="grayWhite">
          <a:xfrm>
            <a:off x="1219200" y="441252"/>
            <a:ext cx="9144000" cy="701749"/>
          </a:xfrm>
        </p:spPr>
        <p:txBody>
          <a:bodyPr anchor="b"/>
          <a:lstStyle>
            <a:lvl1pPr algn="l">
              <a:buNone/>
              <a:defRPr sz="2100" b="0"/>
            </a:lvl1pPr>
          </a:lstStyle>
          <a:p>
            <a:r>
              <a:rPr kumimoji="0" lang="en-US"/>
              <a:t>Click to edit Master title style</a:t>
            </a:r>
          </a:p>
        </p:txBody>
      </p:sp>
      <p:sp>
        <p:nvSpPr>
          <p:cNvPr id="3" name="Picture Placeholder 2"/>
          <p:cNvSpPr>
            <a:spLocks noGrp="1"/>
          </p:cNvSpPr>
          <p:nvPr>
            <p:ph type="pic" idx="1"/>
          </p:nvPr>
        </p:nvSpPr>
        <p:spPr>
          <a:xfrm>
            <a:off x="490709" y="1893781"/>
            <a:ext cx="11704320" cy="4960144"/>
          </a:xfrm>
          <a:solidFill>
            <a:schemeClr val="bg2"/>
          </a:solidFill>
        </p:spPr>
        <p:txBody>
          <a:bodyPr/>
          <a:lstStyle>
            <a:lvl1pPr marL="0" indent="0">
              <a:buNone/>
              <a:defRPr sz="3200"/>
            </a:lvl1pPr>
          </a:lstStyle>
          <a:p>
            <a:r>
              <a:rPr kumimoji="0" lang="en-US"/>
              <a:t>Click icon to add picture</a:t>
            </a:r>
          </a:p>
        </p:txBody>
      </p:sp>
      <p:sp>
        <p:nvSpPr>
          <p:cNvPr id="4" name="Text Placeholder 3"/>
          <p:cNvSpPr>
            <a:spLocks noGrp="1"/>
          </p:cNvSpPr>
          <p:nvPr>
            <p:ph type="body" sz="half" idx="2"/>
          </p:nvPr>
        </p:nvSpPr>
        <p:spPr bwMode="grayWhite">
          <a:xfrm>
            <a:off x="1219200" y="1150144"/>
            <a:ext cx="9144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8636000" y="55499"/>
            <a:ext cx="2844800" cy="365125"/>
          </a:xfrm>
        </p:spPr>
        <p:txBody>
          <a:bodyPr/>
          <a:lstStyle/>
          <a:p>
            <a:fld id="{0C6724CE-2468-448B-87C1-A92EDD78369B}" type="datetime1">
              <a:rPr lang="en-US" smtClean="0"/>
              <a:pPr/>
              <a:t>5/11/2018</a:t>
            </a:fld>
            <a:endParaRPr lang="en-US"/>
          </a:p>
        </p:txBody>
      </p:sp>
      <p:sp>
        <p:nvSpPr>
          <p:cNvPr id="6" name="Footer Placeholder 5"/>
          <p:cNvSpPr>
            <a:spLocks noGrp="1"/>
          </p:cNvSpPr>
          <p:nvPr>
            <p:ph type="ftr" sz="quarter" idx="11"/>
          </p:nvPr>
        </p:nvSpPr>
        <p:spPr>
          <a:xfrm>
            <a:off x="1219200" y="55499"/>
            <a:ext cx="7416800" cy="365125"/>
          </a:xfrm>
        </p:spPr>
        <p:txBody>
          <a:bodyPr/>
          <a:lstStyle/>
          <a:p>
            <a:endParaRPr lang="en-US"/>
          </a:p>
        </p:txBody>
      </p:sp>
      <p:sp>
        <p:nvSpPr>
          <p:cNvPr id="7" name="Slide Number Placeholder 6"/>
          <p:cNvSpPr>
            <a:spLocks noGrp="1"/>
          </p:cNvSpPr>
          <p:nvPr>
            <p:ph type="sldNum" sz="quarter" idx="12"/>
          </p:nvPr>
        </p:nvSpPr>
        <p:spPr>
          <a:xfrm>
            <a:off x="11480800" y="55499"/>
            <a:ext cx="609600" cy="365125"/>
          </a:xfrm>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1843924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CC7D44C-38B1-4D0F-9006-D5774F331095}" type="datetime1">
              <a:rPr lang="en-US" smtClean="0"/>
              <a:pPr/>
              <a:t>5/11/2018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1173444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641600" cy="5851525"/>
          </a:xfrm>
        </p:spPr>
        <p:txBody>
          <a:bodyPr vert="eaVert" anchor="ctr"/>
          <a:lstStyle/>
          <a:p>
            <a:r>
              <a:rPr kumimoji="0" lang="en-US"/>
              <a:t>Click to edit Master title style</a:t>
            </a:r>
          </a:p>
        </p:txBody>
      </p:sp>
      <p:sp>
        <p:nvSpPr>
          <p:cNvPr id="3" name="Vertical Text Placeholder 2"/>
          <p:cNvSpPr>
            <a:spLocks noGrp="1"/>
          </p:cNvSpPr>
          <p:nvPr>
            <p:ph type="body" orient="vert" idx="1"/>
          </p:nvPr>
        </p:nvSpPr>
        <p:spPr>
          <a:xfrm>
            <a:off x="812800" y="274640"/>
            <a:ext cx="78232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98D518A-FD4F-4358-B95B-9DB5A17160FB}" type="datetime1">
              <a:rPr lang="en-US" smtClean="0"/>
              <a:pPr/>
              <a:t>5/11/2018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3705569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invGray">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1219200" y="512064"/>
            <a:ext cx="1036320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1219200" y="1783560"/>
            <a:ext cx="1036320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8636000" y="6416676"/>
            <a:ext cx="2844800" cy="365125"/>
          </a:xfrm>
          <a:prstGeom prst="rect">
            <a:avLst/>
          </a:prstGeom>
        </p:spPr>
        <p:txBody>
          <a:bodyPr vert="horz" anchor="b"/>
          <a:lstStyle>
            <a:lvl1pPr algn="l" eaLnBrk="1" latinLnBrk="0" hangingPunct="1">
              <a:defRPr kumimoji="0" sz="1100">
                <a:solidFill>
                  <a:schemeClr val="tx2"/>
                </a:solidFill>
              </a:defRPr>
            </a:lvl1pPr>
          </a:lstStyle>
          <a:p>
            <a:fld id="{4CD11720-76E7-46E6-B0AA-057287C42052}" type="datetime1">
              <a:rPr lang="en-US" smtClean="0"/>
              <a:pPr/>
              <a:t>5/11/2018</a:t>
            </a:fld>
            <a:endParaRPr lang="en-US"/>
          </a:p>
        </p:txBody>
      </p:sp>
      <p:sp>
        <p:nvSpPr>
          <p:cNvPr id="3" name="Footer Placeholder 2"/>
          <p:cNvSpPr>
            <a:spLocks noGrp="1"/>
          </p:cNvSpPr>
          <p:nvPr>
            <p:ph type="ftr" sz="quarter" idx="3"/>
          </p:nvPr>
        </p:nvSpPr>
        <p:spPr>
          <a:xfrm>
            <a:off x="1219200" y="6416676"/>
            <a:ext cx="7416800" cy="365125"/>
          </a:xfrm>
          <a:prstGeom prst="rect">
            <a:avLst/>
          </a:prstGeom>
        </p:spPr>
        <p:txBody>
          <a:bodyPr vert="horz" anchor="b"/>
          <a:lstStyle>
            <a:lvl1pPr algn="r" eaLnBrk="1" latinLnBrk="0" hangingPunct="1">
              <a:defRPr kumimoji="0" sz="1100">
                <a:solidFill>
                  <a:schemeClr val="tx2"/>
                </a:solidFill>
              </a:defRPr>
            </a:lvl1pPr>
          </a:lstStyle>
          <a:p>
            <a:endParaRPr lang="en-US"/>
          </a:p>
        </p:txBody>
      </p:sp>
      <p:sp>
        <p:nvSpPr>
          <p:cNvPr id="23" name="Slide Number Placeholder 22"/>
          <p:cNvSpPr>
            <a:spLocks noGrp="1"/>
          </p:cNvSpPr>
          <p:nvPr>
            <p:ph type="sldNum" sz="quarter" idx="4"/>
          </p:nvPr>
        </p:nvSpPr>
        <p:spPr>
          <a:xfrm>
            <a:off x="11480800" y="6416676"/>
            <a:ext cx="609600" cy="365125"/>
          </a:xfrm>
          <a:prstGeom prst="rect">
            <a:avLst/>
          </a:prstGeom>
        </p:spPr>
        <p:txBody>
          <a:bodyPr vert="horz" anchor="b"/>
          <a:lstStyle>
            <a:lvl1pPr algn="l" eaLnBrk="1" latinLnBrk="0" hangingPunct="1">
              <a:defRPr kumimoji="0" sz="1200">
                <a:solidFill>
                  <a:schemeClr val="tx2"/>
                </a:solidFill>
              </a:defRPr>
            </a:lvl1pPr>
          </a:lstStyle>
          <a:p>
            <a:fld id="{401CF334-2D5C-4859-84A6-CA7E6E43FAEB}" type="slidenum">
              <a:rPr lang="en-US" smtClean="0"/>
              <a:pPr/>
              <a:t>‹#›</a:t>
            </a:fld>
            <a:endParaRPr lang="en-US"/>
          </a:p>
        </p:txBody>
      </p:sp>
    </p:spTree>
    <p:extLst>
      <p:ext uri="{BB962C8B-B14F-4D97-AF65-F5344CB8AC3E}">
        <p14:creationId xmlns:p14="http://schemas.microsoft.com/office/powerpoint/2010/main" val="1338065458"/>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hf sldNum="0" hdr="0" ftr="0" dt="0"/>
  <p:txStyles>
    <p:titleStyle>
      <a:lvl1pPr algn="l" rtl="0" eaLnBrk="1" latinLnBrk="0" hangingPunct="1">
        <a:spcBef>
          <a:spcPct val="0"/>
        </a:spcBef>
        <a:buNone/>
        <a:defRPr kumimoji="0" sz="4000" kern="1200" spc="-100" baseline="0">
          <a:solidFill>
            <a:schemeClr val="tx2"/>
          </a:solidFill>
          <a:latin typeface="+mj-lt"/>
          <a:ea typeface="+mj-ea"/>
          <a:cs typeface="+mj-cs"/>
        </a:defRPr>
      </a:lvl1pPr>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hyperlink" Target="javascript:void(0);" TargetMode="External"/><Relationship Id="rId2" Type="http://schemas.openxmlformats.org/officeDocument/2006/relationships/hyperlink" Target="mailto:ayleung@ucsd.edu" TargetMode="Externa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280289"/>
            <a:ext cx="10363200" cy="881307"/>
          </a:xfrm>
        </p:spPr>
        <p:txBody>
          <a:bodyPr/>
          <a:lstStyle/>
          <a:p>
            <a:pPr algn="ctr"/>
            <a:r>
              <a:rPr lang="en-US" sz="4800" b="1" dirty="0">
                <a:solidFill>
                  <a:srgbClr val="FF0000"/>
                </a:solidFill>
              </a:rPr>
              <a:t>TMS Therapy</a:t>
            </a:r>
          </a:p>
        </p:txBody>
      </p:sp>
      <p:sp>
        <p:nvSpPr>
          <p:cNvPr id="4" name="TextBox 3"/>
          <p:cNvSpPr txBox="1"/>
          <p:nvPr/>
        </p:nvSpPr>
        <p:spPr>
          <a:xfrm>
            <a:off x="5157788" y="1335304"/>
            <a:ext cx="6743699" cy="892552"/>
          </a:xfrm>
          <a:prstGeom prst="rect">
            <a:avLst/>
          </a:prstGeom>
          <a:noFill/>
        </p:spPr>
        <p:txBody>
          <a:bodyPr wrap="square" rtlCol="0">
            <a:spAutoFit/>
          </a:bodyPr>
          <a:lstStyle/>
          <a:p>
            <a:pPr lvl="1">
              <a:buClr>
                <a:schemeClr val="tx2"/>
              </a:buClr>
              <a:buSzPct val="95000"/>
            </a:pPr>
            <a:endParaRPr lang="en-US" sz="2600" dirty="0"/>
          </a:p>
          <a:p>
            <a:pPr marL="914400" lvl="1" indent="-457200">
              <a:buClr>
                <a:schemeClr val="tx2"/>
              </a:buClr>
              <a:buSzPct val="95000"/>
              <a:buFont typeface="Wingdings" panose="05000000000000000000" pitchFamily="2" charset="2"/>
              <a:buChar char="§"/>
            </a:pPr>
            <a:endParaRPr lang="en-US" sz="2600" dirty="0"/>
          </a:p>
        </p:txBody>
      </p:sp>
      <p:sp>
        <p:nvSpPr>
          <p:cNvPr id="6" name="TextBox 5"/>
          <p:cNvSpPr txBox="1"/>
          <p:nvPr/>
        </p:nvSpPr>
        <p:spPr>
          <a:xfrm>
            <a:off x="5056713" y="1799167"/>
            <a:ext cx="5854086" cy="4216539"/>
          </a:xfrm>
          <a:prstGeom prst="rect">
            <a:avLst/>
          </a:prstGeom>
          <a:noFill/>
        </p:spPr>
        <p:txBody>
          <a:bodyPr wrap="none" rtlCol="0">
            <a:spAutoFit/>
          </a:bodyPr>
          <a:lstStyle/>
          <a:p>
            <a:r>
              <a:rPr lang="en-US" sz="2800" b="1" dirty="0">
                <a:solidFill>
                  <a:schemeClr val="tx2"/>
                </a:solidFill>
              </a:rPr>
              <a:t>Tarique Perera MD</a:t>
            </a:r>
          </a:p>
          <a:p>
            <a:endParaRPr lang="en-US" sz="2400" b="1" dirty="0"/>
          </a:p>
          <a:p>
            <a:endParaRPr lang="en-US" sz="2400" dirty="0"/>
          </a:p>
          <a:p>
            <a:r>
              <a:rPr lang="en-US" sz="2400" dirty="0"/>
              <a:t>Clinical Director </a:t>
            </a:r>
          </a:p>
          <a:p>
            <a:r>
              <a:rPr lang="en-US" sz="2400" dirty="0"/>
              <a:t>Contemporary Care</a:t>
            </a:r>
          </a:p>
          <a:p>
            <a:r>
              <a:rPr lang="en-US" sz="2400" dirty="0"/>
              <a:t>Greenwich and Danbury CT</a:t>
            </a:r>
          </a:p>
          <a:p>
            <a:endParaRPr lang="en-US" sz="2400" dirty="0"/>
          </a:p>
          <a:p>
            <a:r>
              <a:rPr lang="en-US" sz="2400" dirty="0"/>
              <a:t>Adjunct faculty </a:t>
            </a:r>
          </a:p>
          <a:p>
            <a:r>
              <a:rPr lang="en-US" sz="2400" dirty="0"/>
              <a:t>Columbia University </a:t>
            </a:r>
          </a:p>
          <a:p>
            <a:endParaRPr lang="en-US" sz="2400" dirty="0"/>
          </a:p>
          <a:p>
            <a:r>
              <a:rPr lang="en-US" sz="2400" dirty="0"/>
              <a:t>Founding President, Clinical TMS Society</a:t>
            </a:r>
          </a:p>
        </p:txBody>
      </p:sp>
    </p:spTree>
    <p:extLst>
      <p:ext uri="{BB962C8B-B14F-4D97-AF65-F5344CB8AC3E}">
        <p14:creationId xmlns:p14="http://schemas.microsoft.com/office/powerpoint/2010/main" val="2434390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ontage-NEW-transparent.png"/>
          <p:cNvPicPr>
            <a:picLocks noChangeAspect="1"/>
          </p:cNvPicPr>
          <p:nvPr/>
        </p:nvPicPr>
        <p:blipFill>
          <a:blip r:embed="rId3" cstate="screen"/>
          <a:stretch>
            <a:fillRect/>
          </a:stretch>
        </p:blipFill>
        <p:spPr>
          <a:xfrm>
            <a:off x="5207347" y="1673374"/>
            <a:ext cx="6689091" cy="4824412"/>
          </a:xfrm>
          <a:prstGeom prst="rect">
            <a:avLst/>
          </a:prstGeom>
        </p:spPr>
      </p:pic>
      <p:sp>
        <p:nvSpPr>
          <p:cNvPr id="40964" name="Rectangle 10"/>
          <p:cNvSpPr>
            <a:spLocks noGrp="1" noChangeArrowheads="1"/>
          </p:cNvSpPr>
          <p:nvPr>
            <p:ph type="body" idx="1"/>
          </p:nvPr>
        </p:nvSpPr>
        <p:spPr>
          <a:xfrm>
            <a:off x="215630" y="1889573"/>
            <a:ext cx="5925527" cy="4525963"/>
          </a:xfrm>
        </p:spPr>
        <p:txBody>
          <a:bodyPr/>
          <a:lstStyle/>
          <a:p>
            <a:r>
              <a:rPr lang="en-US" sz="2400" dirty="0"/>
              <a:t>Non-invasive</a:t>
            </a:r>
          </a:p>
          <a:p>
            <a:r>
              <a:rPr lang="en-US" sz="2400" dirty="0"/>
              <a:t>No anesthesia or sedation</a:t>
            </a:r>
          </a:p>
          <a:p>
            <a:r>
              <a:rPr lang="en-US" sz="2400" dirty="0"/>
              <a:t>Outpatient procedure </a:t>
            </a:r>
          </a:p>
          <a:p>
            <a:r>
              <a:rPr lang="en-US" sz="2400" dirty="0"/>
              <a:t>37-minute daily procedure (3000 pulses)</a:t>
            </a:r>
          </a:p>
          <a:p>
            <a:r>
              <a:rPr lang="en-US" dirty="0"/>
              <a:t>6-8</a:t>
            </a:r>
            <a:r>
              <a:rPr lang="en-US" sz="2400" dirty="0"/>
              <a:t> week treatment course</a:t>
            </a:r>
          </a:p>
          <a:p>
            <a:r>
              <a:rPr lang="en-US" sz="2400" dirty="0"/>
              <a:t>Antidepressant medication monotherapy may be used for maintenance</a:t>
            </a:r>
          </a:p>
        </p:txBody>
      </p:sp>
      <p:sp>
        <p:nvSpPr>
          <p:cNvPr id="40965" name="Rectangle 9"/>
          <p:cNvSpPr>
            <a:spLocks noGrp="1" noChangeArrowheads="1"/>
          </p:cNvSpPr>
          <p:nvPr>
            <p:ph type="title"/>
          </p:nvPr>
        </p:nvSpPr>
        <p:spPr/>
        <p:txBody>
          <a:bodyPr/>
          <a:lstStyle/>
          <a:p>
            <a:r>
              <a:rPr lang="en-US" b="1" dirty="0"/>
              <a:t>Typical TMS Course</a:t>
            </a:r>
          </a:p>
        </p:txBody>
      </p:sp>
      <p:sp>
        <p:nvSpPr>
          <p:cNvPr id="7" name="Slide Number Placeholder 2"/>
          <p:cNvSpPr>
            <a:spLocks noGrp="1"/>
          </p:cNvSpPr>
          <p:nvPr>
            <p:ph type="sldNum" sz="quarter" idx="4294967295"/>
          </p:nvPr>
        </p:nvSpPr>
        <p:spPr>
          <a:xfrm>
            <a:off x="11336641" y="6013405"/>
            <a:ext cx="649816" cy="476250"/>
          </a:xfrm>
          <a:prstGeom prst="rect">
            <a:avLst/>
          </a:prstGeom>
        </p:spPr>
        <p:txBody>
          <a:bodyPr/>
          <a:lstStyle/>
          <a:p>
            <a:fld id="{2EEB56E7-4C10-44EB-8DD7-16941AA2BEB1}" type="slidenum">
              <a:rPr lang="en-US" smtClean="0"/>
              <a:pPr/>
              <a:t>2</a:t>
            </a:fld>
            <a:endParaRPr lang="en-US" dirty="0"/>
          </a:p>
        </p:txBody>
      </p:sp>
      <p:pic>
        <p:nvPicPr>
          <p:cNvPr id="8" name="Picture 7" descr="Senstar with hands fade.png"/>
          <p:cNvPicPr>
            <a:picLocks noChangeAspect="1"/>
          </p:cNvPicPr>
          <p:nvPr/>
        </p:nvPicPr>
        <p:blipFill>
          <a:blip r:embed="rId4" cstate="print"/>
          <a:stretch>
            <a:fillRect/>
          </a:stretch>
        </p:blipFill>
        <p:spPr>
          <a:xfrm rot="20888992">
            <a:off x="9509555" y="5111733"/>
            <a:ext cx="2536293" cy="1264976"/>
          </a:xfrm>
          <a:prstGeom prst="rect">
            <a:avLst/>
          </a:prstGeom>
        </p:spPr>
      </p:pic>
    </p:spTree>
    <p:extLst>
      <p:ext uri="{BB962C8B-B14F-4D97-AF65-F5344CB8AC3E}">
        <p14:creationId xmlns:p14="http://schemas.microsoft.com/office/powerpoint/2010/main" val="3976477390"/>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9285" y="1323945"/>
            <a:ext cx="10111316" cy="1044388"/>
          </a:xfrm>
        </p:spPr>
        <p:txBody>
          <a:bodyPr/>
          <a:lstStyle/>
          <a:p>
            <a:pPr algn="ctr"/>
            <a:r>
              <a:rPr lang="en-US" sz="4400" b="1" dirty="0">
                <a:solidFill>
                  <a:srgbClr val="FF0000"/>
                </a:solidFill>
                <a:cs typeface="Georgia"/>
              </a:rPr>
              <a:t>Clinical TMS Society’s </a:t>
            </a:r>
            <a:br>
              <a:rPr lang="en-US" sz="4400" b="1" dirty="0">
                <a:solidFill>
                  <a:srgbClr val="FF0000"/>
                </a:solidFill>
                <a:cs typeface="Georgia"/>
              </a:rPr>
            </a:br>
            <a:r>
              <a:rPr lang="en-US" sz="4400" b="1" dirty="0">
                <a:solidFill>
                  <a:srgbClr val="FF0000"/>
                </a:solidFill>
                <a:cs typeface="Georgia"/>
              </a:rPr>
              <a:t>Consensus Practice</a:t>
            </a:r>
            <a:br>
              <a:rPr lang="en-US" sz="4400" b="1" dirty="0">
                <a:solidFill>
                  <a:srgbClr val="FF0000"/>
                </a:solidFill>
                <a:cs typeface="Georgia"/>
              </a:rPr>
            </a:br>
            <a:r>
              <a:rPr lang="en-US" sz="4400" b="1" dirty="0">
                <a:solidFill>
                  <a:srgbClr val="FF0000"/>
                </a:solidFill>
                <a:cs typeface="Georgia"/>
              </a:rPr>
              <a:t>TMS Guidelines</a:t>
            </a:r>
            <a:br>
              <a:rPr lang="en-US" sz="4400" b="1" dirty="0">
                <a:solidFill>
                  <a:srgbClr val="FF0000"/>
                </a:solidFill>
                <a:cs typeface="Georgia"/>
              </a:rPr>
            </a:br>
            <a:r>
              <a:rPr lang="en-US" sz="2800" b="1" dirty="0">
                <a:solidFill>
                  <a:schemeClr val="tx1"/>
                </a:solidFill>
                <a:cs typeface="Georgia"/>
              </a:rPr>
              <a:t>Perera et al J Brain </a:t>
            </a:r>
            <a:r>
              <a:rPr lang="en-US" sz="2800" b="1" dirty="0" err="1">
                <a:solidFill>
                  <a:schemeClr val="tx1"/>
                </a:solidFill>
                <a:cs typeface="Georgia"/>
              </a:rPr>
              <a:t>Stim</a:t>
            </a:r>
            <a:r>
              <a:rPr lang="en-US" sz="2800" b="1" dirty="0">
                <a:solidFill>
                  <a:schemeClr val="tx1"/>
                </a:solidFill>
                <a:cs typeface="Georgia"/>
              </a:rPr>
              <a:t> 2016</a:t>
            </a:r>
          </a:p>
        </p:txBody>
      </p:sp>
      <p:pic>
        <p:nvPicPr>
          <p:cNvPr id="7" name="Picture 6" descr="Screen Shot 2015-05-04 at 12.09.51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373" y="302684"/>
            <a:ext cx="1756227" cy="628649"/>
          </a:xfrm>
          <a:prstGeom prst="rect">
            <a:avLst/>
          </a:prstGeom>
        </p:spPr>
      </p:pic>
    </p:spTree>
    <p:extLst>
      <p:ext uri="{BB962C8B-B14F-4D97-AF65-F5344CB8AC3E}">
        <p14:creationId xmlns:p14="http://schemas.microsoft.com/office/powerpoint/2010/main" val="445405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1700" y="2226564"/>
            <a:ext cx="10363200" cy="914400"/>
          </a:xfrm>
        </p:spPr>
        <p:txBody>
          <a:bodyPr/>
          <a:lstStyle/>
          <a:p>
            <a:pPr algn="ctr"/>
            <a:r>
              <a:rPr lang="en-US" sz="4800" dirty="0">
                <a:solidFill>
                  <a:srgbClr val="FF0000"/>
                </a:solidFill>
              </a:rPr>
              <a:t>Mechanism</a:t>
            </a:r>
          </a:p>
        </p:txBody>
      </p:sp>
    </p:spTree>
    <p:extLst>
      <p:ext uri="{BB962C8B-B14F-4D97-AF65-F5344CB8AC3E}">
        <p14:creationId xmlns:p14="http://schemas.microsoft.com/office/powerpoint/2010/main" val="2906591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8449" y="258658"/>
            <a:ext cx="10363200" cy="1143000"/>
          </a:xfrm>
        </p:spPr>
        <p:txBody>
          <a:bodyPr/>
          <a:lstStyle/>
          <a:p>
            <a:r>
              <a:rPr lang="en-US" dirty="0"/>
              <a:t>Finding DLPFC and dose</a:t>
            </a:r>
          </a:p>
        </p:txBody>
      </p:sp>
      <p:pic>
        <p:nvPicPr>
          <p:cNvPr id="4" name="Content Placeholder 3"/>
          <p:cNvPicPr>
            <a:picLocks noGrp="1" noChangeAspect="1"/>
          </p:cNvPicPr>
          <p:nvPr>
            <p:ph idx="1"/>
          </p:nvPr>
        </p:nvPicPr>
        <p:blipFill>
          <a:blip r:embed="rId2"/>
          <a:srcRect t="22989" b="22989"/>
          <a:stretch>
            <a:fillRect/>
          </a:stretch>
        </p:blipFill>
        <p:spPr>
          <a:xfrm>
            <a:off x="356459" y="1730527"/>
            <a:ext cx="6376293" cy="2531764"/>
          </a:xfrm>
        </p:spPr>
      </p:pic>
      <p:pic>
        <p:nvPicPr>
          <p:cNvPr id="5" name="Picture 4"/>
          <p:cNvPicPr>
            <a:picLocks noChangeAspect="1"/>
          </p:cNvPicPr>
          <p:nvPr/>
        </p:nvPicPr>
        <p:blipFill>
          <a:blip r:embed="rId3"/>
          <a:stretch>
            <a:fillRect/>
          </a:stretch>
        </p:blipFill>
        <p:spPr>
          <a:xfrm>
            <a:off x="352359" y="4394200"/>
            <a:ext cx="4385733" cy="2463800"/>
          </a:xfrm>
          <a:prstGeom prst="rect">
            <a:avLst/>
          </a:prstGeom>
        </p:spPr>
      </p:pic>
      <p:pic>
        <p:nvPicPr>
          <p:cNvPr id="6" name="Picture 5"/>
          <p:cNvPicPr>
            <a:picLocks noChangeAspect="1"/>
          </p:cNvPicPr>
          <p:nvPr/>
        </p:nvPicPr>
        <p:blipFill>
          <a:blip r:embed="rId4"/>
          <a:stretch>
            <a:fillRect/>
          </a:stretch>
        </p:blipFill>
        <p:spPr>
          <a:xfrm>
            <a:off x="6019552" y="3629732"/>
            <a:ext cx="6172448" cy="3228268"/>
          </a:xfrm>
          <a:prstGeom prst="rect">
            <a:avLst/>
          </a:prstGeom>
        </p:spPr>
      </p:pic>
    </p:spTree>
    <p:extLst>
      <p:ext uri="{BB962C8B-B14F-4D97-AF65-F5344CB8AC3E}">
        <p14:creationId xmlns:p14="http://schemas.microsoft.com/office/powerpoint/2010/main" val="1553434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26"/>
          <p:cNvGrpSpPr/>
          <p:nvPr/>
        </p:nvGrpSpPr>
        <p:grpSpPr>
          <a:xfrm>
            <a:off x="2682555" y="2460973"/>
            <a:ext cx="3950647" cy="1335835"/>
            <a:chOff x="1202835" y="1491281"/>
            <a:chExt cx="2962985" cy="1335835"/>
          </a:xfrm>
        </p:grpSpPr>
        <p:pic>
          <p:nvPicPr>
            <p:cNvPr id="93" name="Picture 92" descr="Neuron.png"/>
            <p:cNvPicPr>
              <a:picLocks noChangeAspect="1"/>
            </p:cNvPicPr>
            <p:nvPr/>
          </p:nvPicPr>
          <p:blipFill>
            <a:blip r:embed="rId3" cstate="screen"/>
            <a:stretch>
              <a:fillRect/>
            </a:stretch>
          </p:blipFill>
          <p:spPr>
            <a:xfrm>
              <a:off x="1202835" y="1491281"/>
              <a:ext cx="2962985" cy="1335835"/>
            </a:xfrm>
            <a:prstGeom prst="rect">
              <a:avLst/>
            </a:prstGeom>
          </p:spPr>
        </p:pic>
        <p:sp>
          <p:nvSpPr>
            <p:cNvPr id="122" name="TextBox 121"/>
            <p:cNvSpPr txBox="1"/>
            <p:nvPr/>
          </p:nvSpPr>
          <p:spPr>
            <a:xfrm>
              <a:off x="2401823" y="1707261"/>
              <a:ext cx="706310" cy="369332"/>
            </a:xfrm>
            <a:prstGeom prst="rect">
              <a:avLst/>
            </a:prstGeom>
            <a:noFill/>
          </p:spPr>
          <p:txBody>
            <a:bodyPr wrap="none" rtlCol="0">
              <a:spAutoFit/>
            </a:bodyPr>
            <a:lstStyle/>
            <a:p>
              <a:r>
                <a:rPr lang="en-US" dirty="0">
                  <a:latin typeface="Arial" pitchFamily="34" charset="0"/>
                  <a:cs typeface="Arial" pitchFamily="34" charset="0"/>
                </a:rPr>
                <a:t>Neuron</a:t>
              </a:r>
            </a:p>
          </p:txBody>
        </p:sp>
      </p:grpSp>
      <p:sp>
        <p:nvSpPr>
          <p:cNvPr id="28" name="Title 27"/>
          <p:cNvSpPr>
            <a:spLocks noGrp="1"/>
          </p:cNvSpPr>
          <p:nvPr>
            <p:ph type="title"/>
          </p:nvPr>
        </p:nvSpPr>
        <p:spPr>
          <a:xfrm>
            <a:off x="1" y="133695"/>
            <a:ext cx="6675524" cy="1142999"/>
          </a:xfrm>
        </p:spPr>
        <p:txBody>
          <a:bodyPr/>
          <a:lstStyle/>
          <a:p>
            <a:r>
              <a:rPr lang="en-US" sz="4000" b="1" dirty="0">
                <a:latin typeface="Arial" pitchFamily="34" charset="0"/>
                <a:cs typeface="Arial" pitchFamily="34" charset="0"/>
              </a:rPr>
              <a:t>TMS </a:t>
            </a:r>
            <a:r>
              <a:rPr lang="en-US" sz="4000" dirty="0">
                <a:latin typeface="Arial" pitchFamily="34" charset="0"/>
                <a:cs typeface="Arial" pitchFamily="34" charset="0"/>
              </a:rPr>
              <a:t>effects on Neurons</a:t>
            </a:r>
            <a:endParaRPr lang="en-US" sz="4000" b="1" dirty="0">
              <a:latin typeface="Arial" pitchFamily="34" charset="0"/>
              <a:cs typeface="Arial" pitchFamily="34" charset="0"/>
            </a:endParaRPr>
          </a:p>
        </p:txBody>
      </p:sp>
      <p:sp>
        <p:nvSpPr>
          <p:cNvPr id="30" name="Oval 29"/>
          <p:cNvSpPr/>
          <p:nvPr/>
        </p:nvSpPr>
        <p:spPr bwMode="auto">
          <a:xfrm rot="383809">
            <a:off x="2097633" y="2713295"/>
            <a:ext cx="1105787" cy="829340"/>
          </a:xfrm>
          <a:prstGeom prst="ellipse">
            <a:avLst/>
          </a:prstGeom>
          <a:noFill/>
          <a:ln w="38100" cap="flat" cmpd="sng" algn="ctr">
            <a:solidFill>
              <a:srgbClr val="7030A0"/>
            </a:solidFill>
            <a:prstDash val="solid"/>
            <a:round/>
            <a:headEnd type="none" w="med" len="med"/>
            <a:tailEnd type="none" w="med" len="med"/>
          </a:ln>
          <a:effectLst>
            <a:glow rad="101600">
              <a:srgbClr val="7030A0">
                <a:alpha val="60000"/>
              </a:srgbClr>
            </a:glo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itchFamily="34" charset="0"/>
              <a:cs typeface="Arial" pitchFamily="34" charset="0"/>
            </a:endParaRPr>
          </a:p>
        </p:txBody>
      </p:sp>
      <p:sp>
        <p:nvSpPr>
          <p:cNvPr id="31" name="Oval 30"/>
          <p:cNvSpPr/>
          <p:nvPr/>
        </p:nvSpPr>
        <p:spPr bwMode="auto">
          <a:xfrm rot="383809">
            <a:off x="2175556" y="2777960"/>
            <a:ext cx="888409" cy="666307"/>
          </a:xfrm>
          <a:prstGeom prst="ellipse">
            <a:avLst/>
          </a:prstGeom>
          <a:noFill/>
          <a:ln w="38100" cap="flat" cmpd="sng" algn="ctr">
            <a:solidFill>
              <a:srgbClr val="7030A0"/>
            </a:solidFill>
            <a:prstDash val="solid"/>
            <a:round/>
            <a:headEnd type="none" w="med" len="med"/>
            <a:tailEnd type="none" w="med" len="med"/>
          </a:ln>
          <a:effectLst>
            <a:glow rad="101600">
              <a:srgbClr val="7030A0">
                <a:alpha val="60000"/>
              </a:srgbClr>
            </a:glo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itchFamily="34" charset="0"/>
              <a:cs typeface="Arial" pitchFamily="34" charset="0"/>
            </a:endParaRPr>
          </a:p>
        </p:txBody>
      </p:sp>
      <p:sp>
        <p:nvSpPr>
          <p:cNvPr id="32" name="Oval 31"/>
          <p:cNvSpPr/>
          <p:nvPr/>
        </p:nvSpPr>
        <p:spPr bwMode="auto">
          <a:xfrm rot="383809">
            <a:off x="2192584" y="2824706"/>
            <a:ext cx="704112" cy="528084"/>
          </a:xfrm>
          <a:prstGeom prst="ellipse">
            <a:avLst/>
          </a:prstGeom>
          <a:noFill/>
          <a:ln w="38100" cap="flat" cmpd="sng" algn="ctr">
            <a:solidFill>
              <a:srgbClr val="7030A0"/>
            </a:solidFill>
            <a:prstDash val="solid"/>
            <a:round/>
            <a:headEnd type="none" w="med" len="med"/>
            <a:tailEnd type="none" w="med" len="med"/>
          </a:ln>
          <a:effectLst>
            <a:glow rad="101600">
              <a:srgbClr val="7030A0">
                <a:alpha val="60000"/>
              </a:srgbClr>
            </a:glo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itchFamily="34" charset="0"/>
              <a:cs typeface="Arial" pitchFamily="34" charset="0"/>
            </a:endParaRPr>
          </a:p>
        </p:txBody>
      </p:sp>
      <p:sp>
        <p:nvSpPr>
          <p:cNvPr id="33" name="Oval 32"/>
          <p:cNvSpPr/>
          <p:nvPr/>
        </p:nvSpPr>
        <p:spPr bwMode="auto">
          <a:xfrm rot="383809">
            <a:off x="2265312" y="2895648"/>
            <a:ext cx="477283" cy="357962"/>
          </a:xfrm>
          <a:prstGeom prst="ellipse">
            <a:avLst/>
          </a:prstGeom>
          <a:noFill/>
          <a:ln w="38100" cap="flat" cmpd="sng" algn="ctr">
            <a:solidFill>
              <a:srgbClr val="7030A0"/>
            </a:solidFill>
            <a:prstDash val="solid"/>
            <a:round/>
            <a:headEnd type="none" w="med" len="med"/>
            <a:tailEnd type="none" w="med" len="med"/>
          </a:ln>
          <a:effectLst>
            <a:glow rad="101600">
              <a:srgbClr val="7030A0">
                <a:alpha val="60000"/>
              </a:srgbClr>
            </a:glo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itchFamily="34" charset="0"/>
              <a:cs typeface="Arial" pitchFamily="34" charset="0"/>
            </a:endParaRPr>
          </a:p>
        </p:txBody>
      </p:sp>
      <p:pic>
        <p:nvPicPr>
          <p:cNvPr id="29" name="Picture 28" descr="Neurostar.jpg"/>
          <p:cNvPicPr>
            <a:picLocks noChangeAspect="1"/>
          </p:cNvPicPr>
          <p:nvPr/>
        </p:nvPicPr>
        <p:blipFill>
          <a:blip r:embed="rId4" cstate="screen"/>
          <a:stretch>
            <a:fillRect/>
          </a:stretch>
        </p:blipFill>
        <p:spPr>
          <a:xfrm rot="383809">
            <a:off x="-219503" y="2069993"/>
            <a:ext cx="3610579" cy="2707934"/>
          </a:xfrm>
          <a:prstGeom prst="rect">
            <a:avLst/>
          </a:prstGeom>
        </p:spPr>
      </p:pic>
      <p:grpSp>
        <p:nvGrpSpPr>
          <p:cNvPr id="3" name="Group 131"/>
          <p:cNvGrpSpPr/>
          <p:nvPr/>
        </p:nvGrpSpPr>
        <p:grpSpPr>
          <a:xfrm>
            <a:off x="6016184" y="2636522"/>
            <a:ext cx="457107" cy="987393"/>
            <a:chOff x="4512138" y="3223549"/>
            <a:chExt cx="342830" cy="987393"/>
          </a:xfrm>
        </p:grpSpPr>
        <p:sp>
          <p:nvSpPr>
            <p:cNvPr id="94" name="Isosceles Triangle 93"/>
            <p:cNvSpPr/>
            <p:nvPr/>
          </p:nvSpPr>
          <p:spPr bwMode="auto">
            <a:xfrm>
              <a:off x="4591011" y="3824242"/>
              <a:ext cx="96961" cy="96961"/>
            </a:xfrm>
            <a:prstGeom prst="triangle">
              <a:avLst/>
            </a:prstGeom>
            <a:solidFill>
              <a:srgbClr val="7030A0"/>
            </a:solidFill>
            <a:ln w="19050"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itchFamily="34" charset="0"/>
                <a:cs typeface="Arial" pitchFamily="34" charset="0"/>
              </a:endParaRPr>
            </a:p>
          </p:txBody>
        </p:sp>
        <p:sp>
          <p:nvSpPr>
            <p:cNvPr id="95" name="Rectangle 94"/>
            <p:cNvSpPr/>
            <p:nvPr/>
          </p:nvSpPr>
          <p:spPr bwMode="auto">
            <a:xfrm>
              <a:off x="4758007" y="3397747"/>
              <a:ext cx="96961" cy="96961"/>
            </a:xfrm>
            <a:prstGeom prst="rect">
              <a:avLst/>
            </a:prstGeom>
            <a:solidFill>
              <a:srgbClr val="7030A0"/>
            </a:solidFill>
            <a:ln w="19050"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itchFamily="34" charset="0"/>
                <a:cs typeface="Arial" pitchFamily="34" charset="0"/>
              </a:endParaRPr>
            </a:p>
          </p:txBody>
        </p:sp>
        <p:sp>
          <p:nvSpPr>
            <p:cNvPr id="98" name="Oval 97"/>
            <p:cNvSpPr/>
            <p:nvPr/>
          </p:nvSpPr>
          <p:spPr bwMode="auto">
            <a:xfrm>
              <a:off x="4512138" y="3300828"/>
              <a:ext cx="96961" cy="96961"/>
            </a:xfrm>
            <a:prstGeom prst="ellipse">
              <a:avLst/>
            </a:prstGeom>
            <a:solidFill>
              <a:srgbClr val="7030A0"/>
            </a:solidFill>
            <a:ln w="19050"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itchFamily="34" charset="0"/>
                <a:cs typeface="Arial" pitchFamily="34" charset="0"/>
              </a:endParaRPr>
            </a:p>
          </p:txBody>
        </p:sp>
        <p:sp>
          <p:nvSpPr>
            <p:cNvPr id="112" name="Isosceles Triangle 111"/>
            <p:cNvSpPr/>
            <p:nvPr/>
          </p:nvSpPr>
          <p:spPr bwMode="auto">
            <a:xfrm>
              <a:off x="4619981" y="3223549"/>
              <a:ext cx="96961" cy="96961"/>
            </a:xfrm>
            <a:prstGeom prst="triangle">
              <a:avLst/>
            </a:prstGeom>
            <a:solidFill>
              <a:srgbClr val="7030A0"/>
            </a:solidFill>
            <a:ln w="19050"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itchFamily="34" charset="0"/>
                <a:cs typeface="Arial" pitchFamily="34" charset="0"/>
              </a:endParaRPr>
            </a:p>
          </p:txBody>
        </p:sp>
        <p:sp>
          <p:nvSpPr>
            <p:cNvPr id="113" name="Rectangle 112"/>
            <p:cNvSpPr/>
            <p:nvPr/>
          </p:nvSpPr>
          <p:spPr bwMode="auto">
            <a:xfrm>
              <a:off x="4639477" y="4113981"/>
              <a:ext cx="96961" cy="96961"/>
            </a:xfrm>
            <a:prstGeom prst="rect">
              <a:avLst/>
            </a:prstGeom>
            <a:solidFill>
              <a:srgbClr val="7030A0"/>
            </a:solidFill>
            <a:ln w="19050"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itchFamily="34" charset="0"/>
                <a:cs typeface="Arial" pitchFamily="34" charset="0"/>
              </a:endParaRPr>
            </a:p>
          </p:txBody>
        </p:sp>
        <p:sp>
          <p:nvSpPr>
            <p:cNvPr id="114" name="Oval 113"/>
            <p:cNvSpPr/>
            <p:nvPr/>
          </p:nvSpPr>
          <p:spPr bwMode="auto">
            <a:xfrm>
              <a:off x="4734523" y="3654135"/>
              <a:ext cx="96961" cy="96961"/>
            </a:xfrm>
            <a:prstGeom prst="ellipse">
              <a:avLst/>
            </a:prstGeom>
            <a:solidFill>
              <a:srgbClr val="7030A0"/>
            </a:solidFill>
            <a:ln w="19050"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itchFamily="34" charset="0"/>
                <a:cs typeface="Arial" pitchFamily="34" charset="0"/>
              </a:endParaRPr>
            </a:p>
          </p:txBody>
        </p:sp>
        <p:sp>
          <p:nvSpPr>
            <p:cNvPr id="115" name="Oval 114"/>
            <p:cNvSpPr/>
            <p:nvPr/>
          </p:nvSpPr>
          <p:spPr bwMode="auto">
            <a:xfrm>
              <a:off x="4757377" y="3961050"/>
              <a:ext cx="96961" cy="96961"/>
            </a:xfrm>
            <a:prstGeom prst="ellipse">
              <a:avLst/>
            </a:prstGeom>
            <a:solidFill>
              <a:srgbClr val="7030A0"/>
            </a:solidFill>
            <a:ln w="19050"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itchFamily="34" charset="0"/>
                <a:cs typeface="Arial" pitchFamily="34" charset="0"/>
              </a:endParaRPr>
            </a:p>
          </p:txBody>
        </p:sp>
        <p:sp>
          <p:nvSpPr>
            <p:cNvPr id="116" name="Rectangle 115"/>
            <p:cNvSpPr/>
            <p:nvPr/>
          </p:nvSpPr>
          <p:spPr bwMode="auto">
            <a:xfrm>
              <a:off x="4605715" y="3546226"/>
              <a:ext cx="96961" cy="96961"/>
            </a:xfrm>
            <a:prstGeom prst="rect">
              <a:avLst/>
            </a:prstGeom>
            <a:solidFill>
              <a:srgbClr val="7030A0"/>
            </a:solidFill>
            <a:ln w="19050"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itchFamily="34" charset="0"/>
                <a:cs typeface="Arial" pitchFamily="34" charset="0"/>
              </a:endParaRPr>
            </a:p>
          </p:txBody>
        </p:sp>
      </p:grpSp>
      <p:sp>
        <p:nvSpPr>
          <p:cNvPr id="121" name="TextBox 120"/>
          <p:cNvSpPr txBox="1"/>
          <p:nvPr/>
        </p:nvSpPr>
        <p:spPr>
          <a:xfrm>
            <a:off x="6884109" y="0"/>
            <a:ext cx="5307892" cy="4869418"/>
          </a:xfrm>
          <a:prstGeom prst="roundRect">
            <a:avLst/>
          </a:pr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1588" indent="-1588"/>
            <a:r>
              <a:rPr lang="en-US" sz="2000" b="1" dirty="0">
                <a:solidFill>
                  <a:srgbClr val="FF0000"/>
                </a:solidFill>
                <a:latin typeface="Arial" pitchFamily="34" charset="0"/>
                <a:cs typeface="Arial" pitchFamily="34" charset="0"/>
              </a:rPr>
              <a:t>Fast TMS</a:t>
            </a:r>
          </a:p>
          <a:p>
            <a:pPr marL="1588" indent="-1588"/>
            <a:r>
              <a:rPr lang="en-US" sz="2000" dirty="0">
                <a:solidFill>
                  <a:schemeClr val="tx1"/>
                </a:solidFill>
                <a:latin typeface="Arial" pitchFamily="34" charset="0"/>
                <a:cs typeface="Arial" pitchFamily="34" charset="0"/>
              </a:rPr>
              <a:t>	10-20Hz</a:t>
            </a:r>
          </a:p>
          <a:p>
            <a:pPr marL="1588" indent="-1588"/>
            <a:r>
              <a:rPr lang="en-US" sz="2000" dirty="0">
                <a:solidFill>
                  <a:schemeClr val="tx1"/>
                </a:solidFill>
                <a:latin typeface="Arial" pitchFamily="34" charset="0"/>
                <a:cs typeface="Arial" pitchFamily="34" charset="0"/>
              </a:rPr>
              <a:t>Depolarizes Neurons</a:t>
            </a:r>
          </a:p>
          <a:p>
            <a:pPr marL="1588" indent="-1588"/>
            <a:r>
              <a:rPr lang="en-US" sz="2000" dirty="0">
                <a:solidFill>
                  <a:schemeClr val="tx1"/>
                </a:solidFill>
                <a:latin typeface="Arial" pitchFamily="34" charset="0"/>
                <a:cs typeface="Arial" pitchFamily="34" charset="0"/>
              </a:rPr>
              <a:t>Activates Glutamate as well as serotonin, </a:t>
            </a:r>
            <a:r>
              <a:rPr lang="en-US" sz="2000" dirty="0" err="1">
                <a:solidFill>
                  <a:schemeClr val="tx1"/>
                </a:solidFill>
                <a:latin typeface="Arial" pitchFamily="34" charset="0"/>
                <a:cs typeface="Arial" pitchFamily="34" charset="0"/>
              </a:rPr>
              <a:t>noreepinephrine</a:t>
            </a:r>
            <a:r>
              <a:rPr lang="en-US" sz="2000" dirty="0">
                <a:solidFill>
                  <a:schemeClr val="tx1"/>
                </a:solidFill>
                <a:latin typeface="Arial" pitchFamily="34" charset="0"/>
                <a:cs typeface="Arial" pitchFamily="34" charset="0"/>
              </a:rPr>
              <a:t>, and dopamine </a:t>
            </a:r>
          </a:p>
          <a:p>
            <a:pPr marL="1588" indent="-1588"/>
            <a:r>
              <a:rPr lang="en-US" sz="2000" dirty="0">
                <a:solidFill>
                  <a:schemeClr val="tx1"/>
                </a:solidFill>
                <a:latin typeface="Arial" pitchFamily="34" charset="0"/>
                <a:cs typeface="Arial" pitchFamily="34" charset="0"/>
              </a:rPr>
              <a:t>Causes </a:t>
            </a:r>
            <a:r>
              <a:rPr lang="en-US" sz="2000" dirty="0" err="1">
                <a:solidFill>
                  <a:schemeClr val="tx1"/>
                </a:solidFill>
                <a:latin typeface="Arial" pitchFamily="34" charset="0"/>
                <a:cs typeface="Arial" pitchFamily="34" charset="0"/>
              </a:rPr>
              <a:t>Longterm</a:t>
            </a:r>
            <a:r>
              <a:rPr lang="en-US" sz="2000" dirty="0">
                <a:solidFill>
                  <a:schemeClr val="tx1"/>
                </a:solidFill>
                <a:latin typeface="Arial" pitchFamily="34" charset="0"/>
                <a:cs typeface="Arial" pitchFamily="34" charset="0"/>
              </a:rPr>
              <a:t>-potentiation (LTP)</a:t>
            </a:r>
          </a:p>
          <a:p>
            <a:pPr marL="1588" indent="-1588"/>
            <a:r>
              <a:rPr lang="en-US" sz="2000" dirty="0">
                <a:solidFill>
                  <a:schemeClr val="tx1"/>
                </a:solidFill>
                <a:latin typeface="Arial" pitchFamily="34" charset="0"/>
                <a:cs typeface="Arial" pitchFamily="34" charset="0"/>
              </a:rPr>
              <a:t>Activates hypoactive brain regions</a:t>
            </a:r>
          </a:p>
          <a:p>
            <a:pPr marL="1588" indent="-1588"/>
            <a:endParaRPr lang="en-US" sz="2000" dirty="0">
              <a:solidFill>
                <a:schemeClr val="tx1"/>
              </a:solidFill>
              <a:latin typeface="Arial" pitchFamily="34" charset="0"/>
              <a:cs typeface="Arial" pitchFamily="34" charset="0"/>
            </a:endParaRPr>
          </a:p>
          <a:p>
            <a:pPr marL="1588" indent="-1588"/>
            <a:r>
              <a:rPr lang="en-US" sz="2000" b="1" dirty="0">
                <a:solidFill>
                  <a:srgbClr val="FF0000"/>
                </a:solidFill>
                <a:latin typeface="Arial" pitchFamily="34" charset="0"/>
                <a:cs typeface="Arial" pitchFamily="34" charset="0"/>
              </a:rPr>
              <a:t>Slow TMS</a:t>
            </a:r>
          </a:p>
          <a:p>
            <a:pPr marL="1588" indent="-1588"/>
            <a:r>
              <a:rPr lang="en-US" sz="2000" dirty="0">
                <a:solidFill>
                  <a:schemeClr val="tx1"/>
                </a:solidFill>
                <a:latin typeface="Arial" pitchFamily="34" charset="0"/>
                <a:cs typeface="Arial" pitchFamily="34" charset="0"/>
              </a:rPr>
              <a:t>1Hz</a:t>
            </a:r>
          </a:p>
          <a:p>
            <a:pPr marL="1588" indent="-1588"/>
            <a:r>
              <a:rPr lang="en-US" sz="2000" dirty="0" err="1">
                <a:solidFill>
                  <a:schemeClr val="tx1"/>
                </a:solidFill>
                <a:latin typeface="Arial" pitchFamily="34" charset="0"/>
                <a:cs typeface="Arial" pitchFamily="34" charset="0"/>
              </a:rPr>
              <a:t>Hyperpolraizes</a:t>
            </a:r>
            <a:r>
              <a:rPr lang="en-US" sz="2000" dirty="0">
                <a:solidFill>
                  <a:schemeClr val="tx1"/>
                </a:solidFill>
                <a:latin typeface="Arial" pitchFamily="34" charset="0"/>
                <a:cs typeface="Arial" pitchFamily="34" charset="0"/>
              </a:rPr>
              <a:t> neurons</a:t>
            </a:r>
          </a:p>
          <a:p>
            <a:pPr marL="1588" indent="-1588"/>
            <a:r>
              <a:rPr lang="en-US" sz="2000" dirty="0">
                <a:solidFill>
                  <a:schemeClr val="tx1"/>
                </a:solidFill>
                <a:latin typeface="Arial" pitchFamily="34" charset="0"/>
                <a:cs typeface="Arial" pitchFamily="34" charset="0"/>
              </a:rPr>
              <a:t>Activates GABA</a:t>
            </a:r>
          </a:p>
          <a:p>
            <a:pPr marL="1588" indent="-1588"/>
            <a:r>
              <a:rPr lang="en-US" sz="2000" dirty="0">
                <a:solidFill>
                  <a:schemeClr val="tx1"/>
                </a:solidFill>
                <a:latin typeface="Arial" pitchFamily="34" charset="0"/>
                <a:cs typeface="Arial" pitchFamily="34" charset="0"/>
              </a:rPr>
              <a:t>Causes </a:t>
            </a:r>
            <a:r>
              <a:rPr lang="en-US" sz="2000" dirty="0" err="1">
                <a:solidFill>
                  <a:schemeClr val="tx1"/>
                </a:solidFill>
                <a:latin typeface="Arial" pitchFamily="34" charset="0"/>
                <a:cs typeface="Arial" pitchFamily="34" charset="0"/>
              </a:rPr>
              <a:t>longterm</a:t>
            </a:r>
            <a:r>
              <a:rPr lang="en-US" sz="2000" dirty="0">
                <a:solidFill>
                  <a:schemeClr val="tx1"/>
                </a:solidFill>
                <a:latin typeface="Arial" pitchFamily="34" charset="0"/>
                <a:cs typeface="Arial" pitchFamily="34" charset="0"/>
              </a:rPr>
              <a:t> Depression (LTD)</a:t>
            </a:r>
          </a:p>
          <a:p>
            <a:pPr marL="1588" indent="-1588"/>
            <a:r>
              <a:rPr lang="en-US" sz="2000" dirty="0">
                <a:solidFill>
                  <a:schemeClr val="tx1"/>
                </a:solidFill>
                <a:latin typeface="Arial" pitchFamily="34" charset="0"/>
                <a:cs typeface="Arial" pitchFamily="34" charset="0"/>
              </a:rPr>
              <a:t>Suppresses </a:t>
            </a:r>
            <a:r>
              <a:rPr lang="en-US" sz="2000" dirty="0" err="1">
                <a:solidFill>
                  <a:schemeClr val="tx1"/>
                </a:solidFill>
                <a:latin typeface="Arial" pitchFamily="34" charset="0"/>
                <a:cs typeface="Arial" pitchFamily="34" charset="0"/>
              </a:rPr>
              <a:t>hypeeractive</a:t>
            </a:r>
            <a:r>
              <a:rPr lang="en-US" sz="2000" dirty="0">
                <a:solidFill>
                  <a:schemeClr val="tx1"/>
                </a:solidFill>
                <a:latin typeface="Arial" pitchFamily="34" charset="0"/>
                <a:cs typeface="Arial" pitchFamily="34" charset="0"/>
              </a:rPr>
              <a:t> brain regions</a:t>
            </a:r>
          </a:p>
        </p:txBody>
      </p:sp>
      <p:sp>
        <p:nvSpPr>
          <p:cNvPr id="123" name="Oval 122"/>
          <p:cNvSpPr/>
          <p:nvPr/>
        </p:nvSpPr>
        <p:spPr bwMode="auto">
          <a:xfrm>
            <a:off x="3667051" y="2957980"/>
            <a:ext cx="365760" cy="274320"/>
          </a:xfrm>
          <a:prstGeom prst="ellipse">
            <a:avLst/>
          </a:prstGeom>
          <a:gradFill flip="none" rotWithShape="1">
            <a:gsLst>
              <a:gs pos="0">
                <a:schemeClr val="bg1"/>
              </a:gs>
              <a:gs pos="50000">
                <a:schemeClr val="bg1">
                  <a:alpha val="0"/>
                </a:schemeClr>
              </a:gs>
            </a:gsLst>
            <a:path path="circle">
              <a:fillToRect l="50000" t="50000" r="50000" b="50000"/>
            </a:path>
            <a:tileRect/>
          </a:gradFill>
          <a:ln w="19050" cap="flat" cmpd="sng" algn="ctr">
            <a:noFill/>
            <a:prstDash val="solid"/>
            <a:round/>
            <a:headEnd type="none" w="med" len="med"/>
            <a:tailEnd type="none" w="med" len="med"/>
          </a:ln>
          <a:effectLst>
            <a:glow rad="101600">
              <a:schemeClr val="bg1">
                <a:alpha val="60000"/>
              </a:schemeClr>
            </a:glo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24" name="TextBox 23"/>
          <p:cNvSpPr txBox="1"/>
          <p:nvPr/>
        </p:nvSpPr>
        <p:spPr>
          <a:xfrm>
            <a:off x="2540000" y="4137372"/>
            <a:ext cx="3454400" cy="369332"/>
          </a:xfrm>
          <a:prstGeom prst="rect">
            <a:avLst/>
          </a:prstGeom>
          <a:noFill/>
        </p:spPr>
        <p:txBody>
          <a:bodyPr wrap="square" rtlCol="0">
            <a:spAutoFit/>
          </a:bodyPr>
          <a:lstStyle/>
          <a:p>
            <a:pPr algn="ctr"/>
            <a:r>
              <a:rPr lang="en-US" dirty="0"/>
              <a:t> </a:t>
            </a:r>
          </a:p>
        </p:txBody>
      </p:sp>
      <p:sp>
        <p:nvSpPr>
          <p:cNvPr id="25" name="Rounded Rectangle 24"/>
          <p:cNvSpPr/>
          <p:nvPr/>
        </p:nvSpPr>
        <p:spPr bwMode="auto">
          <a:xfrm>
            <a:off x="522435" y="4621343"/>
            <a:ext cx="3251200" cy="1676400"/>
          </a:xfrm>
          <a:prstGeom prst="roundRect">
            <a:avLst/>
          </a:prstGeom>
          <a:solidFill>
            <a:srgbClr val="B1CDDE"/>
          </a:solidFill>
          <a:ln w="19050" cap="flat" cmpd="sng" algn="ctr">
            <a:solidFill>
              <a:srgbClr val="00285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r>
              <a:rPr lang="en-US" sz="1600" dirty="0">
                <a:latin typeface="Arial" charset="0"/>
              </a:rPr>
              <a:t>Neurons are “electrochemical cells” and respond to either electrical or chemical stimulation </a:t>
            </a:r>
          </a:p>
        </p:txBody>
      </p:sp>
    </p:spTree>
    <p:extLst>
      <p:ext uri="{BB962C8B-B14F-4D97-AF65-F5344CB8AC3E}">
        <p14:creationId xmlns:p14="http://schemas.microsoft.com/office/powerpoint/2010/main" val="3383327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20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1">
                                            <p:bg/>
                                          </p:spTgt>
                                        </p:tgtEl>
                                        <p:attrNameLst>
                                          <p:attrName>style.visibility</p:attrName>
                                        </p:attrNameLst>
                                      </p:cBhvr>
                                      <p:to>
                                        <p:strVal val="visible"/>
                                      </p:to>
                                    </p:set>
                                    <p:animEffect transition="in" filter="fade">
                                      <p:cBhvr>
                                        <p:cTn id="18" dur="500"/>
                                        <p:tgtEl>
                                          <p:spTgt spid="121">
                                            <p:bg/>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21">
                                            <p:txEl>
                                              <p:pRg st="0" end="0"/>
                                            </p:txEl>
                                          </p:spTgt>
                                        </p:tgtEl>
                                        <p:attrNameLst>
                                          <p:attrName>style.visibility</p:attrName>
                                        </p:attrNameLst>
                                      </p:cBhvr>
                                      <p:to>
                                        <p:strVal val="visible"/>
                                      </p:to>
                                    </p:set>
                                    <p:animEffect transition="in" filter="fade">
                                      <p:cBhvr>
                                        <p:cTn id="21" dur="500"/>
                                        <p:tgtEl>
                                          <p:spTgt spid="121">
                                            <p:txEl>
                                              <p:pRg st="0" end="0"/>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21">
                                            <p:txEl>
                                              <p:pRg st="1" end="1"/>
                                            </p:txEl>
                                          </p:spTgt>
                                        </p:tgtEl>
                                        <p:attrNameLst>
                                          <p:attrName>style.visibility</p:attrName>
                                        </p:attrNameLst>
                                      </p:cBhvr>
                                      <p:to>
                                        <p:strVal val="visible"/>
                                      </p:to>
                                    </p:set>
                                    <p:animEffect transition="in" filter="fade">
                                      <p:cBhvr>
                                        <p:cTn id="24" dur="500"/>
                                        <p:tgtEl>
                                          <p:spTgt spid="121">
                                            <p:txEl>
                                              <p:pRg st="1" end="1"/>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121">
                                            <p:txEl>
                                              <p:pRg st="2" end="2"/>
                                            </p:txEl>
                                          </p:spTgt>
                                        </p:tgtEl>
                                        <p:attrNameLst>
                                          <p:attrName>style.visibility</p:attrName>
                                        </p:attrNameLst>
                                      </p:cBhvr>
                                      <p:to>
                                        <p:strVal val="visible"/>
                                      </p:to>
                                    </p:set>
                                    <p:animEffect transition="in" filter="fade">
                                      <p:cBhvr>
                                        <p:cTn id="27" dur="500"/>
                                        <p:tgtEl>
                                          <p:spTgt spid="121">
                                            <p:txEl>
                                              <p:pRg st="2" end="2"/>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121">
                                            <p:txEl>
                                              <p:pRg st="3" end="3"/>
                                            </p:txEl>
                                          </p:spTgt>
                                        </p:tgtEl>
                                        <p:attrNameLst>
                                          <p:attrName>style.visibility</p:attrName>
                                        </p:attrNameLst>
                                      </p:cBhvr>
                                      <p:to>
                                        <p:strVal val="visible"/>
                                      </p:to>
                                    </p:set>
                                    <p:animEffect transition="in" filter="fade">
                                      <p:cBhvr>
                                        <p:cTn id="30" dur="500"/>
                                        <p:tgtEl>
                                          <p:spTgt spid="121">
                                            <p:txEl>
                                              <p:pRg st="3" end="3"/>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121">
                                            <p:txEl>
                                              <p:pRg st="4" end="4"/>
                                            </p:txEl>
                                          </p:spTgt>
                                        </p:tgtEl>
                                        <p:attrNameLst>
                                          <p:attrName>style.visibility</p:attrName>
                                        </p:attrNameLst>
                                      </p:cBhvr>
                                      <p:to>
                                        <p:strVal val="visible"/>
                                      </p:to>
                                    </p:set>
                                    <p:animEffect transition="in" filter="fade">
                                      <p:cBhvr>
                                        <p:cTn id="33" dur="500"/>
                                        <p:tgtEl>
                                          <p:spTgt spid="121">
                                            <p:txEl>
                                              <p:pRg st="4" end="4"/>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121">
                                            <p:txEl>
                                              <p:pRg st="5" end="5"/>
                                            </p:txEl>
                                          </p:spTgt>
                                        </p:tgtEl>
                                        <p:attrNameLst>
                                          <p:attrName>style.visibility</p:attrName>
                                        </p:attrNameLst>
                                      </p:cBhvr>
                                      <p:to>
                                        <p:strVal val="visible"/>
                                      </p:to>
                                    </p:set>
                                    <p:animEffect transition="in" filter="fade">
                                      <p:cBhvr>
                                        <p:cTn id="36" dur="500"/>
                                        <p:tgtEl>
                                          <p:spTgt spid="121">
                                            <p:txEl>
                                              <p:pRg st="5" end="5"/>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121">
                                            <p:txEl>
                                              <p:pRg st="7" end="7"/>
                                            </p:txEl>
                                          </p:spTgt>
                                        </p:tgtEl>
                                        <p:attrNameLst>
                                          <p:attrName>style.visibility</p:attrName>
                                        </p:attrNameLst>
                                      </p:cBhvr>
                                      <p:to>
                                        <p:strVal val="visible"/>
                                      </p:to>
                                    </p:set>
                                    <p:animEffect transition="in" filter="fade">
                                      <p:cBhvr>
                                        <p:cTn id="39" dur="500"/>
                                        <p:tgtEl>
                                          <p:spTgt spid="121">
                                            <p:txEl>
                                              <p:pRg st="7" end="7"/>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121">
                                            <p:txEl>
                                              <p:pRg st="8" end="8"/>
                                            </p:txEl>
                                          </p:spTgt>
                                        </p:tgtEl>
                                        <p:attrNameLst>
                                          <p:attrName>style.visibility</p:attrName>
                                        </p:attrNameLst>
                                      </p:cBhvr>
                                      <p:to>
                                        <p:strVal val="visible"/>
                                      </p:to>
                                    </p:set>
                                    <p:animEffect transition="in" filter="fade">
                                      <p:cBhvr>
                                        <p:cTn id="42" dur="500"/>
                                        <p:tgtEl>
                                          <p:spTgt spid="121">
                                            <p:txEl>
                                              <p:pRg st="8" end="8"/>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121">
                                            <p:txEl>
                                              <p:pRg st="9" end="9"/>
                                            </p:txEl>
                                          </p:spTgt>
                                        </p:tgtEl>
                                        <p:attrNameLst>
                                          <p:attrName>style.visibility</p:attrName>
                                        </p:attrNameLst>
                                      </p:cBhvr>
                                      <p:to>
                                        <p:strVal val="visible"/>
                                      </p:to>
                                    </p:set>
                                    <p:animEffect transition="in" filter="fade">
                                      <p:cBhvr>
                                        <p:cTn id="45" dur="500"/>
                                        <p:tgtEl>
                                          <p:spTgt spid="121">
                                            <p:txEl>
                                              <p:pRg st="9" end="9"/>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121">
                                            <p:txEl>
                                              <p:pRg st="10" end="10"/>
                                            </p:txEl>
                                          </p:spTgt>
                                        </p:tgtEl>
                                        <p:attrNameLst>
                                          <p:attrName>style.visibility</p:attrName>
                                        </p:attrNameLst>
                                      </p:cBhvr>
                                      <p:to>
                                        <p:strVal val="visible"/>
                                      </p:to>
                                    </p:set>
                                    <p:animEffect transition="in" filter="fade">
                                      <p:cBhvr>
                                        <p:cTn id="48" dur="500"/>
                                        <p:tgtEl>
                                          <p:spTgt spid="121">
                                            <p:txEl>
                                              <p:pRg st="10" end="10"/>
                                            </p:txEl>
                                          </p:spTgt>
                                        </p:tgtEl>
                                      </p:cBhvr>
                                    </p:animEffect>
                                  </p:childTnLst>
                                </p:cTn>
                              </p:par>
                              <p:par>
                                <p:cTn id="49" presetID="10" presetClass="entr" presetSubtype="0" fill="hold" nodeType="withEffect">
                                  <p:stCondLst>
                                    <p:cond delay="0"/>
                                  </p:stCondLst>
                                  <p:childTnLst>
                                    <p:set>
                                      <p:cBhvr>
                                        <p:cTn id="50" dur="1" fill="hold">
                                          <p:stCondLst>
                                            <p:cond delay="0"/>
                                          </p:stCondLst>
                                        </p:cTn>
                                        <p:tgtEl>
                                          <p:spTgt spid="121">
                                            <p:txEl>
                                              <p:pRg st="11" end="11"/>
                                            </p:txEl>
                                          </p:spTgt>
                                        </p:tgtEl>
                                        <p:attrNameLst>
                                          <p:attrName>style.visibility</p:attrName>
                                        </p:attrNameLst>
                                      </p:cBhvr>
                                      <p:to>
                                        <p:strVal val="visible"/>
                                      </p:to>
                                    </p:set>
                                    <p:animEffect transition="in" filter="fade">
                                      <p:cBhvr>
                                        <p:cTn id="51" dur="500"/>
                                        <p:tgtEl>
                                          <p:spTgt spid="121">
                                            <p:txEl>
                                              <p:pRg st="11" end="11"/>
                                            </p:txEl>
                                          </p:spTgt>
                                        </p:tgtEl>
                                      </p:cBhvr>
                                    </p:animEffect>
                                  </p:childTnLst>
                                </p:cTn>
                              </p:par>
                              <p:par>
                                <p:cTn id="52" presetID="10" presetClass="entr" presetSubtype="0" fill="hold" nodeType="withEffect">
                                  <p:stCondLst>
                                    <p:cond delay="0"/>
                                  </p:stCondLst>
                                  <p:childTnLst>
                                    <p:set>
                                      <p:cBhvr>
                                        <p:cTn id="53" dur="1" fill="hold">
                                          <p:stCondLst>
                                            <p:cond delay="0"/>
                                          </p:stCondLst>
                                        </p:cTn>
                                        <p:tgtEl>
                                          <p:spTgt spid="121">
                                            <p:txEl>
                                              <p:pRg st="12" end="12"/>
                                            </p:txEl>
                                          </p:spTgt>
                                        </p:tgtEl>
                                        <p:attrNameLst>
                                          <p:attrName>style.visibility</p:attrName>
                                        </p:attrNameLst>
                                      </p:cBhvr>
                                      <p:to>
                                        <p:strVal val="visible"/>
                                      </p:to>
                                    </p:set>
                                    <p:animEffect transition="in" filter="fade">
                                      <p:cBhvr>
                                        <p:cTn id="54" dur="500"/>
                                        <p:tgtEl>
                                          <p:spTgt spid="121">
                                            <p:txEl>
                                              <p:pRg st="12" end="12"/>
                                            </p:txEl>
                                          </p:spTgt>
                                        </p:tgtEl>
                                      </p:cBhvr>
                                    </p:animEffect>
                                  </p:childTnLst>
                                </p:cTn>
                              </p:par>
                            </p:childTnLst>
                          </p:cTn>
                        </p:par>
                        <p:par>
                          <p:cTn id="55" fill="hold">
                            <p:stCondLst>
                              <p:cond delay="500"/>
                            </p:stCondLst>
                            <p:childTnLst>
                              <p:par>
                                <p:cTn id="56" presetID="1" presetClass="entr" presetSubtype="0" fill="hold" grpId="1" nodeType="afterEffect">
                                  <p:stCondLst>
                                    <p:cond delay="0"/>
                                  </p:stCondLst>
                                  <p:childTnLst>
                                    <p:set>
                                      <p:cBhvr>
                                        <p:cTn id="57" dur="1" fill="hold">
                                          <p:stCondLst>
                                            <p:cond delay="0"/>
                                          </p:stCondLst>
                                        </p:cTn>
                                        <p:tgtEl>
                                          <p:spTgt spid="30"/>
                                        </p:tgtEl>
                                        <p:attrNameLst>
                                          <p:attrName>style.visibility</p:attrName>
                                        </p:attrNameLst>
                                      </p:cBhvr>
                                      <p:to>
                                        <p:strVal val="visible"/>
                                      </p:to>
                                    </p:set>
                                  </p:childTnLst>
                                </p:cTn>
                              </p:par>
                              <p:par>
                                <p:cTn id="58" presetID="1" presetClass="entr" presetSubtype="0" fill="hold" grpId="1" nodeType="withEffect">
                                  <p:stCondLst>
                                    <p:cond delay="0"/>
                                  </p:stCondLst>
                                  <p:childTnLst>
                                    <p:set>
                                      <p:cBhvr>
                                        <p:cTn id="59" dur="1" fill="hold">
                                          <p:stCondLst>
                                            <p:cond delay="0"/>
                                          </p:stCondLst>
                                        </p:cTn>
                                        <p:tgtEl>
                                          <p:spTgt spid="31"/>
                                        </p:tgtEl>
                                        <p:attrNameLst>
                                          <p:attrName>style.visibility</p:attrName>
                                        </p:attrNameLst>
                                      </p:cBhvr>
                                      <p:to>
                                        <p:strVal val="visible"/>
                                      </p:to>
                                    </p:set>
                                  </p:childTnLst>
                                </p:cTn>
                              </p:par>
                              <p:par>
                                <p:cTn id="60" presetID="1" presetClass="entr" presetSubtype="0" fill="hold" grpId="1" nodeType="withEffect">
                                  <p:stCondLst>
                                    <p:cond delay="0"/>
                                  </p:stCondLst>
                                  <p:childTnLst>
                                    <p:set>
                                      <p:cBhvr>
                                        <p:cTn id="61" dur="1" fill="hold">
                                          <p:stCondLst>
                                            <p:cond delay="0"/>
                                          </p:stCondLst>
                                        </p:cTn>
                                        <p:tgtEl>
                                          <p:spTgt spid="32"/>
                                        </p:tgtEl>
                                        <p:attrNameLst>
                                          <p:attrName>style.visibility</p:attrName>
                                        </p:attrNameLst>
                                      </p:cBhvr>
                                      <p:to>
                                        <p:strVal val="visible"/>
                                      </p:to>
                                    </p:set>
                                  </p:childTnLst>
                                </p:cTn>
                              </p:par>
                              <p:par>
                                <p:cTn id="62" presetID="1" presetClass="entr" presetSubtype="0" fill="hold" grpId="1" nodeType="withEffect">
                                  <p:stCondLst>
                                    <p:cond delay="0"/>
                                  </p:stCondLst>
                                  <p:childTnLst>
                                    <p:set>
                                      <p:cBhvr>
                                        <p:cTn id="63" dur="1" fill="hold">
                                          <p:stCondLst>
                                            <p:cond delay="0"/>
                                          </p:stCondLst>
                                        </p:cTn>
                                        <p:tgtEl>
                                          <p:spTgt spid="33"/>
                                        </p:tgtEl>
                                        <p:attrNameLst>
                                          <p:attrName>style.visibility</p:attrName>
                                        </p:attrNameLst>
                                      </p:cBhvr>
                                      <p:to>
                                        <p:strVal val="visible"/>
                                      </p:to>
                                    </p:set>
                                  </p:childTnLst>
                                </p:cTn>
                              </p:par>
                              <p:par>
                                <p:cTn id="64" presetID="26" presetClass="emph" presetSubtype="0" repeatCount="3000" fill="hold" grpId="0" nodeType="withEffect">
                                  <p:stCondLst>
                                    <p:cond delay="0"/>
                                  </p:stCondLst>
                                  <p:childTnLst>
                                    <p:animEffect transition="out" filter="fade">
                                      <p:cBhvr>
                                        <p:cTn id="65" dur="500" tmFilter="0, 0; .2, .5; .8, .5; 1, 0"/>
                                        <p:tgtEl>
                                          <p:spTgt spid="33"/>
                                        </p:tgtEl>
                                      </p:cBhvr>
                                    </p:animEffect>
                                    <p:animScale>
                                      <p:cBhvr>
                                        <p:cTn id="66" dur="250" autoRev="1" fill="hold"/>
                                        <p:tgtEl>
                                          <p:spTgt spid="33"/>
                                        </p:tgtEl>
                                      </p:cBhvr>
                                      <p:by x="105000" y="105000"/>
                                    </p:animScale>
                                  </p:childTnLst>
                                </p:cTn>
                              </p:par>
                              <p:par>
                                <p:cTn id="67" presetID="26" presetClass="emph" presetSubtype="0" repeatCount="3000" fill="hold" grpId="0" nodeType="withEffect">
                                  <p:stCondLst>
                                    <p:cond delay="0"/>
                                  </p:stCondLst>
                                  <p:childTnLst>
                                    <p:animEffect transition="out" filter="fade">
                                      <p:cBhvr>
                                        <p:cTn id="68" dur="500" tmFilter="0, 0; .2, .5; .8, .5; 1, 0"/>
                                        <p:tgtEl>
                                          <p:spTgt spid="32"/>
                                        </p:tgtEl>
                                      </p:cBhvr>
                                    </p:animEffect>
                                    <p:animScale>
                                      <p:cBhvr>
                                        <p:cTn id="69" dur="250" autoRev="1" fill="hold"/>
                                        <p:tgtEl>
                                          <p:spTgt spid="32"/>
                                        </p:tgtEl>
                                      </p:cBhvr>
                                      <p:by x="105000" y="105000"/>
                                    </p:animScale>
                                  </p:childTnLst>
                                </p:cTn>
                              </p:par>
                              <p:par>
                                <p:cTn id="70" presetID="26" presetClass="emph" presetSubtype="0" repeatCount="3000" fill="hold" grpId="0" nodeType="withEffect">
                                  <p:stCondLst>
                                    <p:cond delay="0"/>
                                  </p:stCondLst>
                                  <p:childTnLst>
                                    <p:animEffect transition="out" filter="fade">
                                      <p:cBhvr>
                                        <p:cTn id="71" dur="500" tmFilter="0, 0; .2, .5; .8, .5; 1, 0"/>
                                        <p:tgtEl>
                                          <p:spTgt spid="31"/>
                                        </p:tgtEl>
                                      </p:cBhvr>
                                    </p:animEffect>
                                    <p:animScale>
                                      <p:cBhvr>
                                        <p:cTn id="72" dur="250" autoRev="1" fill="hold"/>
                                        <p:tgtEl>
                                          <p:spTgt spid="31"/>
                                        </p:tgtEl>
                                      </p:cBhvr>
                                      <p:by x="105000" y="105000"/>
                                    </p:animScale>
                                  </p:childTnLst>
                                </p:cTn>
                              </p:par>
                              <p:par>
                                <p:cTn id="73" presetID="26" presetClass="emph" presetSubtype="0" repeatCount="3000" fill="hold" grpId="0" nodeType="withEffect">
                                  <p:stCondLst>
                                    <p:cond delay="0"/>
                                  </p:stCondLst>
                                  <p:childTnLst>
                                    <p:animEffect transition="out" filter="fade">
                                      <p:cBhvr>
                                        <p:cTn id="74" dur="500" tmFilter="0, 0; .2, .5; .8, .5; 1, 0"/>
                                        <p:tgtEl>
                                          <p:spTgt spid="30"/>
                                        </p:tgtEl>
                                      </p:cBhvr>
                                    </p:animEffect>
                                    <p:animScale>
                                      <p:cBhvr>
                                        <p:cTn id="75" dur="250" autoRev="1" fill="hold"/>
                                        <p:tgtEl>
                                          <p:spTgt spid="30"/>
                                        </p:tgtEl>
                                      </p:cBhvr>
                                      <p:by x="105000" y="105000"/>
                                    </p:animScale>
                                  </p:childTnLst>
                                </p:cTn>
                              </p:par>
                              <p:par>
                                <p:cTn id="76" presetID="53" presetClass="entr" presetSubtype="0" fill="hold" grpId="0" nodeType="withEffect">
                                  <p:stCondLst>
                                    <p:cond delay="0"/>
                                  </p:stCondLst>
                                  <p:childTnLst>
                                    <p:set>
                                      <p:cBhvr>
                                        <p:cTn id="77" dur="1" fill="hold">
                                          <p:stCondLst>
                                            <p:cond delay="0"/>
                                          </p:stCondLst>
                                        </p:cTn>
                                        <p:tgtEl>
                                          <p:spTgt spid="123"/>
                                        </p:tgtEl>
                                        <p:attrNameLst>
                                          <p:attrName>style.visibility</p:attrName>
                                        </p:attrNameLst>
                                      </p:cBhvr>
                                      <p:to>
                                        <p:strVal val="visible"/>
                                      </p:to>
                                    </p:set>
                                    <p:anim calcmode="lin" valueType="num">
                                      <p:cBhvr>
                                        <p:cTn id="78" dur="500" fill="hold"/>
                                        <p:tgtEl>
                                          <p:spTgt spid="123"/>
                                        </p:tgtEl>
                                        <p:attrNameLst>
                                          <p:attrName>ppt_w</p:attrName>
                                        </p:attrNameLst>
                                      </p:cBhvr>
                                      <p:tavLst>
                                        <p:tav tm="0">
                                          <p:val>
                                            <p:fltVal val="0"/>
                                          </p:val>
                                        </p:tav>
                                        <p:tav tm="100000">
                                          <p:val>
                                            <p:strVal val="#ppt_w"/>
                                          </p:val>
                                        </p:tav>
                                      </p:tavLst>
                                    </p:anim>
                                    <p:anim calcmode="lin" valueType="num">
                                      <p:cBhvr>
                                        <p:cTn id="79" dur="500" fill="hold"/>
                                        <p:tgtEl>
                                          <p:spTgt spid="123"/>
                                        </p:tgtEl>
                                        <p:attrNameLst>
                                          <p:attrName>ppt_h</p:attrName>
                                        </p:attrNameLst>
                                      </p:cBhvr>
                                      <p:tavLst>
                                        <p:tav tm="0">
                                          <p:val>
                                            <p:fltVal val="0"/>
                                          </p:val>
                                        </p:tav>
                                        <p:tav tm="100000">
                                          <p:val>
                                            <p:strVal val="#ppt_h"/>
                                          </p:val>
                                        </p:tav>
                                      </p:tavLst>
                                    </p:anim>
                                    <p:animEffect transition="in" filter="fade">
                                      <p:cBhvr>
                                        <p:cTn id="80" dur="500"/>
                                        <p:tgtEl>
                                          <p:spTgt spid="123"/>
                                        </p:tgtEl>
                                      </p:cBhvr>
                                    </p:animEffect>
                                  </p:childTnLst>
                                </p:cTn>
                              </p:par>
                            </p:childTnLst>
                          </p:cTn>
                        </p:par>
                        <p:par>
                          <p:cTn id="81" fill="hold">
                            <p:stCondLst>
                              <p:cond delay="2000"/>
                            </p:stCondLst>
                            <p:childTnLst>
                              <p:par>
                                <p:cTn id="82" presetID="63" presetClass="path" presetSubtype="0" repeatCount="3000" accel="50000" decel="50000" fill="hold" grpId="1" nodeType="afterEffect">
                                  <p:stCondLst>
                                    <p:cond delay="0"/>
                                  </p:stCondLst>
                                  <p:childTnLst>
                                    <p:animMotion origin="layout" path="M -3.61111E-6 -2.22222E-6 L 0.18143 0.00764 " pathEditMode="relative" rAng="0" ptsTypes="AA">
                                      <p:cBhvr>
                                        <p:cTn id="83" dur="1000" fill="hold"/>
                                        <p:tgtEl>
                                          <p:spTgt spid="123"/>
                                        </p:tgtEl>
                                        <p:attrNameLst>
                                          <p:attrName>ppt_x</p:attrName>
                                          <p:attrName>ppt_y</p:attrName>
                                        </p:attrNameLst>
                                      </p:cBhvr>
                                      <p:rCtr x="9100" y="400"/>
                                    </p:animMotion>
                                  </p:childTnLst>
                                </p:cTn>
                              </p:par>
                            </p:childTnLst>
                          </p:cTn>
                        </p:par>
                        <p:par>
                          <p:cTn id="84" fill="hold">
                            <p:stCondLst>
                              <p:cond delay="5000"/>
                            </p:stCondLst>
                            <p:childTnLst>
                              <p:par>
                                <p:cTn id="85" presetID="1" presetClass="exit" presetSubtype="0" fill="hold" grpId="2" nodeType="afterEffect">
                                  <p:stCondLst>
                                    <p:cond delay="0"/>
                                  </p:stCondLst>
                                  <p:childTnLst>
                                    <p:set>
                                      <p:cBhvr>
                                        <p:cTn id="86" dur="1" fill="hold">
                                          <p:stCondLst>
                                            <p:cond delay="0"/>
                                          </p:stCondLst>
                                        </p:cTn>
                                        <p:tgtEl>
                                          <p:spTgt spid="123"/>
                                        </p:tgtEl>
                                        <p:attrNameLst>
                                          <p:attrName>style.visibility</p:attrName>
                                        </p:attrNameLst>
                                      </p:cBhvr>
                                      <p:to>
                                        <p:strVal val="hidden"/>
                                      </p:to>
                                    </p:set>
                                  </p:childTnLst>
                                </p:cTn>
                              </p:par>
                              <p:par>
                                <p:cTn id="87" presetID="22" presetClass="entr" presetSubtype="8" fill="hold" nodeType="withEffect">
                                  <p:stCondLst>
                                    <p:cond delay="0"/>
                                  </p:stCondLst>
                                  <p:childTnLst>
                                    <p:set>
                                      <p:cBhvr>
                                        <p:cTn id="88" dur="1" fill="hold">
                                          <p:stCondLst>
                                            <p:cond delay="0"/>
                                          </p:stCondLst>
                                        </p:cTn>
                                        <p:tgtEl>
                                          <p:spTgt spid="3"/>
                                        </p:tgtEl>
                                        <p:attrNameLst>
                                          <p:attrName>style.visibility</p:attrName>
                                        </p:attrNameLst>
                                      </p:cBhvr>
                                      <p:to>
                                        <p:strVal val="visible"/>
                                      </p:to>
                                    </p:set>
                                    <p:animEffect transition="in" filter="wipe(left)">
                                      <p:cBhvr>
                                        <p:cTn id="8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0" grpId="1" animBg="1"/>
      <p:bldP spid="31" grpId="0" animBg="1"/>
      <p:bldP spid="31" grpId="1" animBg="1"/>
      <p:bldP spid="32" grpId="0" animBg="1"/>
      <p:bldP spid="32" grpId="1" animBg="1"/>
      <p:bldP spid="33" grpId="0" animBg="1"/>
      <p:bldP spid="33" grpId="1" animBg="1"/>
      <p:bldP spid="121" grpId="0" build="allAtOnce" animBg="1"/>
      <p:bldP spid="123" grpId="0" animBg="1"/>
      <p:bldP spid="123" grpId="1" animBg="1"/>
      <p:bldP spid="123" grpId="2" animBg="1"/>
      <p:bldP spid="2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277603"/>
            <a:ext cx="10363200" cy="914400"/>
          </a:xfrm>
        </p:spPr>
        <p:txBody>
          <a:bodyPr/>
          <a:lstStyle/>
          <a:p>
            <a:r>
              <a:rPr lang="en-US" dirty="0">
                <a:latin typeface="Arial Narrow" panose="020B0606020202030204" pitchFamily="34" charset="0"/>
              </a:rPr>
              <a:t>Neuroimaging Studies</a:t>
            </a:r>
          </a:p>
        </p:txBody>
      </p:sp>
      <p:pic>
        <p:nvPicPr>
          <p:cNvPr id="2050" name="Picture 2" descr="http://www.neuronetics.com/wp-content/uploads/2012/04/TMSbrainscan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1931" y="1097131"/>
            <a:ext cx="6512451" cy="382171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Content Placeholder 4"/>
          <p:cNvSpPr>
            <a:spLocks noGrp="1"/>
          </p:cNvSpPr>
          <p:nvPr>
            <p:ph idx="1"/>
          </p:nvPr>
        </p:nvSpPr>
        <p:spPr>
          <a:xfrm>
            <a:off x="1030014" y="5013434"/>
            <a:ext cx="10100441" cy="1513491"/>
          </a:xfrm>
        </p:spPr>
        <p:txBody>
          <a:bodyPr>
            <a:normAutofit fontScale="85000" lnSpcReduction="20000"/>
          </a:bodyPr>
          <a:lstStyle/>
          <a:p>
            <a:r>
              <a:rPr lang="en-US" dirty="0" err="1"/>
              <a:t>NeuroStar</a:t>
            </a:r>
            <a:r>
              <a:rPr lang="en-US" dirty="0"/>
              <a:t> provides targeted stimulation of brain regions involved in mood regulation without the burden of side effects</a:t>
            </a:r>
          </a:p>
          <a:p>
            <a:r>
              <a:rPr lang="en-US" dirty="0"/>
              <a:t>Neuroimaging studies have documented changes in cortical metabolic activity as a result of TMS therapy</a:t>
            </a:r>
          </a:p>
          <a:p>
            <a:endParaRPr lang="en-US" dirty="0"/>
          </a:p>
        </p:txBody>
      </p:sp>
    </p:spTree>
    <p:extLst>
      <p:ext uri="{BB962C8B-B14F-4D97-AF65-F5344CB8AC3E}">
        <p14:creationId xmlns:p14="http://schemas.microsoft.com/office/powerpoint/2010/main" val="1877973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34534" y="1968501"/>
            <a:ext cx="6990616" cy="830997"/>
          </a:xfrm>
          <a:prstGeom prst="rect">
            <a:avLst/>
          </a:prstGeom>
          <a:noFill/>
        </p:spPr>
        <p:txBody>
          <a:bodyPr wrap="none" rtlCol="0">
            <a:spAutoFit/>
          </a:bodyPr>
          <a:lstStyle/>
          <a:p>
            <a:r>
              <a:rPr lang="en-US" sz="4800" b="1" dirty="0">
                <a:solidFill>
                  <a:schemeClr val="accent6"/>
                </a:solidFill>
              </a:rPr>
              <a:t>Clinical Studies of TMS</a:t>
            </a:r>
          </a:p>
        </p:txBody>
      </p:sp>
    </p:spTree>
    <p:extLst>
      <p:ext uri="{BB962C8B-B14F-4D97-AF65-F5344CB8AC3E}">
        <p14:creationId xmlns:p14="http://schemas.microsoft.com/office/powerpoint/2010/main" val="2825241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11595" y="343320"/>
            <a:ext cx="14630400" cy="914400"/>
          </a:xfrm>
          <a:prstGeom prst="rect">
            <a:avLst/>
          </a:prstGeom>
        </p:spPr>
        <p:txBody>
          <a:bodyPr vert="horz"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100" normalizeH="0" baseline="0" noProof="0" dirty="0">
                <a:ln>
                  <a:noFill/>
                </a:ln>
                <a:solidFill>
                  <a:schemeClr val="tx2"/>
                </a:solidFill>
                <a:effectLst/>
                <a:uLnTx/>
                <a:uFillTx/>
                <a:latin typeface="+mj-lt"/>
                <a:ea typeface="+mj-ea"/>
                <a:cs typeface="+mj-cs"/>
              </a:rPr>
              <a:t>Summary of Outcomes of RCT studies</a:t>
            </a:r>
          </a:p>
        </p:txBody>
      </p:sp>
      <p:sp>
        <p:nvSpPr>
          <p:cNvPr id="5" name="Content Placeholder 2"/>
          <p:cNvSpPr txBox="1">
            <a:spLocks/>
          </p:cNvSpPr>
          <p:nvPr/>
        </p:nvSpPr>
        <p:spPr>
          <a:xfrm>
            <a:off x="1" y="1684338"/>
            <a:ext cx="14414500" cy="4525963"/>
          </a:xfrm>
          <a:prstGeom prst="rect">
            <a:avLst/>
          </a:prstGeom>
        </p:spPr>
        <p:txBody>
          <a:bodyPr vert="horz">
            <a:normAutofit/>
          </a:bodyPr>
          <a:lstStyle/>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Char char=""/>
              <a:tabLst/>
              <a:defRPr/>
            </a:pPr>
            <a:r>
              <a:rPr kumimoji="0" lang="en-US" sz="2800" dirty="0">
                <a:latin typeface="+mn-lt"/>
              </a:rPr>
              <a:t>Three</a:t>
            </a:r>
            <a:r>
              <a:rPr kumimoji="0" lang="en-US" sz="2800" b="0" i="0" u="none" strike="noStrike" kern="1200" cap="none" spc="0" normalizeH="0" baseline="0" noProof="0" dirty="0">
                <a:ln>
                  <a:noFill/>
                </a:ln>
                <a:solidFill>
                  <a:schemeClr val="tx1"/>
                </a:solidFill>
                <a:effectLst/>
                <a:uLnTx/>
                <a:uFillTx/>
                <a:latin typeface="+mn-lt"/>
                <a:ea typeface="+mn-ea"/>
                <a:cs typeface="+mn-cs"/>
              </a:rPr>
              <a:t> large, multisite, randomized controlled trials </a:t>
            </a: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Char char=""/>
              <a:tabLst/>
              <a:defRPr/>
            </a:pPr>
            <a:r>
              <a:rPr kumimoji="0" lang="en-US" sz="2800" dirty="0">
                <a:latin typeface="+mn-lt"/>
              </a:rPr>
              <a:t>Aggregate number of patients 709</a:t>
            </a: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Char char=""/>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Number </a:t>
            </a:r>
            <a:r>
              <a:rPr kumimoji="0" lang="en-US" sz="2800" b="0" i="0" u="none" strike="noStrike" kern="1200" cap="none" spc="0" normalizeH="0" noProof="0" dirty="0">
                <a:ln>
                  <a:noFill/>
                </a:ln>
                <a:solidFill>
                  <a:schemeClr val="tx1"/>
                </a:solidFill>
                <a:effectLst/>
                <a:uLnTx/>
                <a:uFillTx/>
                <a:latin typeface="+mn-lt"/>
                <a:ea typeface="+mn-ea"/>
                <a:cs typeface="+mn-cs"/>
              </a:rPr>
              <a:t>of Antidepressant Failures 1-4</a:t>
            </a: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Char char=""/>
              <a:tabLst/>
              <a:defRPr/>
            </a:pPr>
            <a:r>
              <a:rPr kumimoji="0" lang="en-US" sz="2800" baseline="0" dirty="0">
                <a:latin typeface="+mn-lt"/>
              </a:rPr>
              <a:t>Treatment</a:t>
            </a:r>
            <a:r>
              <a:rPr kumimoji="0" lang="en-US" sz="2800" dirty="0">
                <a:latin typeface="+mn-lt"/>
              </a:rPr>
              <a:t> Duration 4-6 weeks </a:t>
            </a: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Char char=""/>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Response</a:t>
            </a:r>
            <a:r>
              <a:rPr kumimoji="0" lang="en-US" sz="2800" b="0" i="0" u="none" strike="noStrike" kern="1200" cap="none" spc="0" normalizeH="0" noProof="0" dirty="0">
                <a:ln>
                  <a:noFill/>
                </a:ln>
                <a:solidFill>
                  <a:schemeClr val="tx1"/>
                </a:solidFill>
                <a:effectLst/>
                <a:uLnTx/>
                <a:uFillTx/>
                <a:latin typeface="+mn-lt"/>
                <a:ea typeface="+mn-ea"/>
                <a:cs typeface="+mn-cs"/>
              </a:rPr>
              <a:t> Rates </a:t>
            </a:r>
            <a:r>
              <a:rPr kumimoji="0" lang="en-US" sz="2800" b="0" i="0" u="none" strike="noStrike" kern="1200" cap="none" spc="0" normalizeH="0" baseline="0" noProof="0" dirty="0">
                <a:ln>
                  <a:noFill/>
                </a:ln>
                <a:solidFill>
                  <a:schemeClr val="tx1"/>
                </a:solidFill>
                <a:effectLst/>
                <a:uLnTx/>
                <a:uFillTx/>
                <a:latin typeface="+mn-lt"/>
                <a:ea typeface="+mn-ea"/>
                <a:cs typeface="+mn-cs"/>
              </a:rPr>
              <a:t>55-63%</a:t>
            </a:r>
          </a:p>
          <a:p>
            <a:pPr marL="411480" indent="-342900">
              <a:spcBef>
                <a:spcPts val="700"/>
              </a:spcBef>
              <a:buClr>
                <a:schemeClr val="tx2"/>
              </a:buClr>
              <a:buSzPct val="95000"/>
              <a:buFont typeface="Wingdings"/>
              <a:buChar char=""/>
              <a:defRPr/>
            </a:pPr>
            <a:r>
              <a:rPr lang="en-US" sz="2800" kern="0" dirty="0"/>
              <a:t>Net incidence of illness relapse under 6-months was: </a:t>
            </a:r>
            <a:r>
              <a:rPr lang="en-US" sz="2800" b="1" i="1" kern="0" dirty="0">
                <a:solidFill>
                  <a:srgbClr val="FF0000"/>
                </a:solidFill>
              </a:rPr>
              <a:t>11%</a:t>
            </a: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Char char=""/>
              <a:tabLst/>
              <a:defRPr/>
            </a:pPr>
            <a:endParaRPr kumimoji="0" lang="en-US" sz="2800" b="0" i="0" u="none" strike="noStrike" kern="1200" cap="none" spc="0" normalizeH="0" baseline="0" noProof="0" dirty="0">
              <a:ln>
                <a:noFill/>
              </a:ln>
              <a:solidFill>
                <a:schemeClr val="tx1"/>
              </a:solidFill>
              <a:effectLst/>
              <a:uLnTx/>
              <a:uFillTx/>
              <a:latin typeface="+mn-lt"/>
              <a:ea typeface="+mn-ea"/>
              <a:cs typeface="+mn-cs"/>
            </a:endParaRP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Char char=""/>
              <a:tabLst/>
              <a:defRPr/>
            </a:pPr>
            <a:endParaRPr kumimoji="0" lang="en-US" sz="2800" b="0" i="0" u="none" strike="noStrike" kern="1200" cap="none" spc="0" normalizeH="0" baseline="0" noProof="0" dirty="0">
              <a:ln>
                <a:noFill/>
              </a:ln>
              <a:solidFill>
                <a:schemeClr val="tx1"/>
              </a:solidFill>
              <a:effectLst/>
              <a:uLnTx/>
              <a:uFillTx/>
              <a:latin typeface="+mn-lt"/>
              <a:ea typeface="+mn-ea"/>
              <a:cs typeface="+mn-cs"/>
            </a:endParaRP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None/>
              <a:tabLst/>
              <a:defRPr/>
            </a:pPr>
            <a:endParaRPr kumimoji="0" lang="en-US" sz="2800" b="0" i="0" u="none" strike="noStrike" kern="1200" cap="none" spc="0" normalizeH="0" baseline="0" noProof="0" dirty="0">
              <a:ln>
                <a:noFill/>
              </a:ln>
              <a:solidFill>
                <a:schemeClr val="tx1"/>
              </a:solidFill>
              <a:effectLst/>
              <a:uLnTx/>
              <a:uFillTx/>
              <a:latin typeface="+mn-lt"/>
              <a:ea typeface="+mn-ea"/>
              <a:cs typeface="+mn-cs"/>
            </a:endParaRP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None/>
              <a:tabLst/>
              <a:defRPr/>
            </a:pP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pic>
        <p:nvPicPr>
          <p:cNvPr id="6" name="Picture 5"/>
          <p:cNvPicPr>
            <a:picLocks noChangeAspect="1"/>
          </p:cNvPicPr>
          <p:nvPr/>
        </p:nvPicPr>
        <p:blipFill>
          <a:blip r:embed="rId2"/>
          <a:stretch>
            <a:fillRect/>
          </a:stretch>
        </p:blipFill>
        <p:spPr>
          <a:xfrm rot="1399760">
            <a:off x="10217726" y="4452975"/>
            <a:ext cx="1871799" cy="2121100"/>
          </a:xfrm>
          <a:prstGeom prst="rect">
            <a:avLst/>
          </a:prstGeom>
        </p:spPr>
      </p:pic>
    </p:spTree>
    <p:extLst>
      <p:ext uri="{BB962C8B-B14F-4D97-AF65-F5344CB8AC3E}">
        <p14:creationId xmlns:p14="http://schemas.microsoft.com/office/powerpoint/2010/main" val="2415030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897467" y="2645810"/>
            <a:ext cx="10363200" cy="914400"/>
          </a:xfrm>
          <a:prstGeom prst="rect">
            <a:avLst/>
          </a:prstGeom>
        </p:spPr>
        <p:txBody>
          <a:bodyPr vert="horz" anchor="t">
            <a:noAutofit/>
          </a:bodyPr>
          <a:lstStyle>
            <a:lvl1pPr algn="l" rtl="0" eaLnBrk="1" latinLnBrk="0" hangingPunct="1">
              <a:spcBef>
                <a:spcPct val="0"/>
              </a:spcBef>
              <a:buNone/>
              <a:defRPr kumimoji="0" sz="4000" kern="1200" spc="-100" baseline="0">
                <a:solidFill>
                  <a:schemeClr val="tx2"/>
                </a:solidFill>
                <a:latin typeface="+mj-lt"/>
                <a:ea typeface="+mj-ea"/>
                <a:cs typeface="+mj-cs"/>
              </a:defRPr>
            </a:lvl1pPr>
          </a:lstStyle>
          <a:p>
            <a:pPr algn="ctr"/>
            <a:r>
              <a:rPr lang="en-US" sz="4800" b="1" dirty="0">
                <a:solidFill>
                  <a:srgbClr val="FF0000"/>
                </a:solidFill>
              </a:rPr>
              <a:t>TMS Safety</a:t>
            </a:r>
          </a:p>
        </p:txBody>
      </p:sp>
    </p:spTree>
    <p:extLst>
      <p:ext uri="{BB962C8B-B14F-4D97-AF65-F5344CB8AC3E}">
        <p14:creationId xmlns:p14="http://schemas.microsoft.com/office/powerpoint/2010/main" val="474886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338643"/>
            <a:ext cx="10363200" cy="914400"/>
          </a:xfrm>
        </p:spPr>
        <p:txBody>
          <a:bodyPr/>
          <a:lstStyle/>
          <a:p>
            <a:pPr algn="ctr"/>
            <a:r>
              <a:rPr lang="en-US" sz="4400" b="1" dirty="0">
                <a:solidFill>
                  <a:srgbClr val="FF0000"/>
                </a:solidFill>
              </a:rPr>
              <a:t>Summary</a:t>
            </a:r>
          </a:p>
        </p:txBody>
      </p:sp>
      <p:sp>
        <p:nvSpPr>
          <p:cNvPr id="3" name="Content Placeholder 2"/>
          <p:cNvSpPr>
            <a:spLocks noGrp="1"/>
          </p:cNvSpPr>
          <p:nvPr>
            <p:ph idx="1"/>
          </p:nvPr>
        </p:nvSpPr>
        <p:spPr>
          <a:xfrm>
            <a:off x="1014249" y="1420954"/>
            <a:ext cx="10363200" cy="4572000"/>
          </a:xfrm>
          <a:effectLst>
            <a:glow rad="228600">
              <a:schemeClr val="accent4">
                <a:satMod val="175000"/>
                <a:alpha val="40000"/>
              </a:schemeClr>
            </a:glow>
            <a:outerShdw blurRad="50800" dist="38100" dir="5400000" rotWithShape="0">
              <a:srgbClr val="000000">
                <a:alpha val="35000"/>
              </a:srgbClr>
            </a:outerShdw>
          </a:effectLst>
        </p:spPr>
        <p:style>
          <a:lnRef idx="3">
            <a:schemeClr val="lt1"/>
          </a:lnRef>
          <a:fillRef idx="1">
            <a:schemeClr val="accent1"/>
          </a:fillRef>
          <a:effectRef idx="1">
            <a:schemeClr val="accent1"/>
          </a:effectRef>
          <a:fontRef idx="minor">
            <a:schemeClr val="lt1"/>
          </a:fontRef>
        </p:style>
        <p:txBody>
          <a:bodyPr>
            <a:normAutofit lnSpcReduction="10000"/>
          </a:bodyPr>
          <a:lstStyle/>
          <a:p>
            <a:r>
              <a:rPr lang="en-US" sz="2400" b="1" dirty="0"/>
              <a:t>No systemic side effects</a:t>
            </a:r>
          </a:p>
          <a:p>
            <a:r>
              <a:rPr lang="en-US" sz="2400" b="1" dirty="0"/>
              <a:t>No adverse effect on cognition</a:t>
            </a:r>
          </a:p>
          <a:p>
            <a:r>
              <a:rPr lang="en-US" sz="2400" b="1" dirty="0"/>
              <a:t>Most common adverse event associated with treatment was scalp pain or discomfort</a:t>
            </a:r>
          </a:p>
          <a:p>
            <a:pPr lvl="1"/>
            <a:r>
              <a:rPr lang="en-US" sz="2400" b="1" dirty="0"/>
              <a:t>&lt; 5% of patients discontinued due to adverse events</a:t>
            </a:r>
          </a:p>
          <a:p>
            <a:r>
              <a:rPr lang="en-US" sz="2400" b="1" dirty="0"/>
              <a:t>No seizures with </a:t>
            </a:r>
            <a:r>
              <a:rPr lang="en-US" sz="2400" b="1" dirty="0" err="1"/>
              <a:t>NeuroStar</a:t>
            </a:r>
            <a:r>
              <a:rPr lang="en-US" sz="2400" b="1" dirty="0"/>
              <a:t> device during clinical studies</a:t>
            </a:r>
          </a:p>
          <a:p>
            <a:pPr lvl="1"/>
            <a:r>
              <a:rPr lang="en-US" sz="2400" b="1" dirty="0"/>
              <a:t>(over 10,000 treatments)</a:t>
            </a:r>
          </a:p>
          <a:p>
            <a:r>
              <a:rPr lang="en-US" sz="2400" b="1" dirty="0"/>
              <a:t>Rare risk of seizure with </a:t>
            </a:r>
            <a:r>
              <a:rPr lang="en-US" sz="2400" b="1" dirty="0" err="1"/>
              <a:t>NeuroStar</a:t>
            </a:r>
            <a:r>
              <a:rPr lang="en-US" sz="2400" b="1" dirty="0"/>
              <a:t> TMS in post-market use (0.003% per treatment, &lt;0.1% per acute treatment course)</a:t>
            </a:r>
          </a:p>
          <a:p>
            <a:pPr lvl="1"/>
            <a:r>
              <a:rPr lang="en-US" sz="2400" b="1" dirty="0"/>
              <a:t>(1 in 100,000 treatments in post-marketing experience to date)</a:t>
            </a:r>
          </a:p>
          <a:p>
            <a:r>
              <a:rPr lang="en-US" sz="2400" b="1" dirty="0"/>
              <a:t>Long term safety demonstrated in 6 months follow-up</a:t>
            </a:r>
          </a:p>
          <a:p>
            <a:endParaRPr lang="en-US" dirty="0"/>
          </a:p>
        </p:txBody>
      </p:sp>
    </p:spTree>
    <p:extLst>
      <p:ext uri="{BB962C8B-B14F-4D97-AF65-F5344CB8AC3E}">
        <p14:creationId xmlns:p14="http://schemas.microsoft.com/office/powerpoint/2010/main" val="3280062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4634" y="345494"/>
            <a:ext cx="10972800" cy="914400"/>
          </a:xfrm>
        </p:spPr>
        <p:txBody>
          <a:bodyPr/>
          <a:lstStyle/>
          <a:p>
            <a:r>
              <a:rPr lang="en-US" dirty="0">
                <a:latin typeface="Arial Narrow"/>
                <a:cs typeface="Arial Narrow"/>
              </a:rPr>
              <a:t>Contraindications</a:t>
            </a:r>
          </a:p>
        </p:txBody>
      </p:sp>
      <p:sp>
        <p:nvSpPr>
          <p:cNvPr id="3" name="Content Placeholder 2"/>
          <p:cNvSpPr>
            <a:spLocks noGrp="1"/>
          </p:cNvSpPr>
          <p:nvPr>
            <p:ph sz="half" idx="1"/>
          </p:nvPr>
        </p:nvSpPr>
        <p:spPr>
          <a:xfrm>
            <a:off x="5506206" y="1875374"/>
            <a:ext cx="5384800" cy="2911856"/>
          </a:xfrm>
        </p:spPr>
        <p:style>
          <a:lnRef idx="2">
            <a:schemeClr val="accent6"/>
          </a:lnRef>
          <a:fillRef idx="1">
            <a:schemeClr val="lt1"/>
          </a:fillRef>
          <a:effectRef idx="0">
            <a:schemeClr val="accent6"/>
          </a:effectRef>
          <a:fontRef idx="minor">
            <a:schemeClr val="dk1"/>
          </a:fontRef>
        </p:style>
        <p:txBody>
          <a:bodyPr>
            <a:normAutofit/>
          </a:bodyPr>
          <a:lstStyle/>
          <a:p>
            <a:r>
              <a:rPr lang="en-US" dirty="0"/>
              <a:t>Implanted metallic devices in or around the head</a:t>
            </a:r>
          </a:p>
          <a:p>
            <a:r>
              <a:rPr lang="en-US" dirty="0"/>
              <a:t>Device implants such as deep brain stimulators, cochlear implants, and </a:t>
            </a:r>
            <a:r>
              <a:rPr lang="en-US" dirty="0" err="1"/>
              <a:t>vagus</a:t>
            </a:r>
            <a:r>
              <a:rPr lang="en-US" dirty="0"/>
              <a:t> nerve stimulators</a:t>
            </a:r>
          </a:p>
        </p:txBody>
      </p:sp>
      <p:pic>
        <p:nvPicPr>
          <p:cNvPr id="5" name="Picture 4" descr="shutterstock_129406073.jpg"/>
          <p:cNvPicPr>
            <a:picLocks noChangeAspect="1"/>
          </p:cNvPicPr>
          <p:nvPr/>
        </p:nvPicPr>
        <p:blipFill>
          <a:blip r:embed="rId3" cstate="print"/>
          <a:stretch>
            <a:fillRect/>
          </a:stretch>
        </p:blipFill>
        <p:spPr>
          <a:xfrm>
            <a:off x="1353231" y="1516967"/>
            <a:ext cx="3628671" cy="3628671"/>
          </a:xfrm>
          <a:prstGeom prst="rect">
            <a:avLst/>
          </a:prstGeom>
        </p:spPr>
      </p:pic>
    </p:spTree>
    <p:extLst>
      <p:ext uri="{BB962C8B-B14F-4D97-AF65-F5344CB8AC3E}">
        <p14:creationId xmlns:p14="http://schemas.microsoft.com/office/powerpoint/2010/main" val="677827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rgbClr val="FF0000"/>
                </a:solidFill>
              </a:rPr>
              <a:t>Reimbursement </a:t>
            </a:r>
          </a:p>
        </p:txBody>
      </p:sp>
    </p:spTree>
    <p:extLst>
      <p:ext uri="{BB962C8B-B14F-4D97-AF65-F5344CB8AC3E}">
        <p14:creationId xmlns:p14="http://schemas.microsoft.com/office/powerpoint/2010/main" val="1900270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0483" y="354408"/>
            <a:ext cx="10972800" cy="914400"/>
          </a:xfrm>
        </p:spPr>
        <p:txBody>
          <a:bodyPr/>
          <a:lstStyle/>
          <a:p>
            <a:r>
              <a:rPr lang="en-US" dirty="0">
                <a:latin typeface="Arial Narrow" panose="020B0606020202030204" pitchFamily="34" charset="0"/>
              </a:rPr>
              <a:t>Insurance: CPT Category I Codes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337182040"/>
              </p:ext>
            </p:extLst>
          </p:nvPr>
        </p:nvGraphicFramePr>
        <p:xfrm>
          <a:off x="1308538" y="1268808"/>
          <a:ext cx="9648496" cy="47378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05924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7780" y="315310"/>
            <a:ext cx="10972800" cy="914400"/>
          </a:xfrm>
        </p:spPr>
        <p:txBody>
          <a:bodyPr/>
          <a:lstStyle/>
          <a:p>
            <a:r>
              <a:rPr lang="en-US" dirty="0">
                <a:latin typeface="Arial Narrow" pitchFamily="34" charset="0"/>
              </a:rPr>
              <a:t>Reimbursement </a:t>
            </a:r>
          </a:p>
        </p:txBody>
      </p:sp>
      <p:pic>
        <p:nvPicPr>
          <p:cNvPr id="5" name="Picture 4" descr="Screen Shot 2013-12-05 at 3.15.20 PM.png"/>
          <p:cNvPicPr>
            <a:picLocks noChangeAspect="1"/>
          </p:cNvPicPr>
          <p:nvPr/>
        </p:nvPicPr>
        <p:blipFill>
          <a:blip r:embed="rId3" cstate="print"/>
          <a:stretch>
            <a:fillRect/>
          </a:stretch>
        </p:blipFill>
        <p:spPr>
          <a:xfrm>
            <a:off x="3761169" y="952500"/>
            <a:ext cx="6483498" cy="5418667"/>
          </a:xfrm>
          <a:prstGeom prst="rect">
            <a:avLst/>
          </a:prstGeom>
        </p:spPr>
      </p:pic>
      <p:sp>
        <p:nvSpPr>
          <p:cNvPr id="7" name="TextBox 6"/>
          <p:cNvSpPr txBox="1"/>
          <p:nvPr/>
        </p:nvSpPr>
        <p:spPr>
          <a:xfrm>
            <a:off x="1324302" y="2695903"/>
            <a:ext cx="2065283" cy="2677656"/>
          </a:xfrm>
          <a:prstGeom prst="rect">
            <a:avLst/>
          </a:prstGeom>
          <a:noFill/>
        </p:spPr>
        <p:txBody>
          <a:bodyPr wrap="square" rtlCol="0">
            <a:spAutoFit/>
          </a:bodyPr>
          <a:lstStyle/>
          <a:p>
            <a:pPr algn="ctr"/>
            <a:r>
              <a:rPr lang="en-US" sz="2400" b="1" dirty="0"/>
              <a:t>100%Private Insurance and Medicare covers TMS</a:t>
            </a:r>
          </a:p>
          <a:p>
            <a:pPr algn="ctr"/>
            <a:endParaRPr lang="en-US" sz="2400" b="1" dirty="0"/>
          </a:p>
          <a:p>
            <a:pPr algn="ctr"/>
            <a:endParaRPr lang="en-US" sz="2400" b="1"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936507"/>
            <a:ext cx="10972800" cy="914400"/>
          </a:xfrm>
        </p:spPr>
        <p:txBody>
          <a:bodyPr/>
          <a:lstStyle/>
          <a:p>
            <a:r>
              <a:rPr lang="en-US" b="1" dirty="0">
                <a:solidFill>
                  <a:srgbClr val="FF0000"/>
                </a:solidFill>
              </a:rPr>
              <a:t>Our Off-Label Use of </a:t>
            </a:r>
            <a:r>
              <a:rPr lang="en-US" b="1" dirty="0" err="1">
                <a:solidFill>
                  <a:srgbClr val="FF0000"/>
                </a:solidFill>
              </a:rPr>
              <a:t>rTMS</a:t>
            </a:r>
            <a:endParaRPr lang="en-US" b="1" dirty="0">
              <a:solidFill>
                <a:srgbClr val="FF0000"/>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solidFill>
                  <a:srgbClr val="FF0000"/>
                </a:solidFill>
              </a:rPr>
              <a:t>Offlabel</a:t>
            </a:r>
            <a:r>
              <a:rPr lang="en-US" b="1" dirty="0">
                <a:solidFill>
                  <a:srgbClr val="FF0000"/>
                </a:solidFill>
              </a:rPr>
              <a:t> </a:t>
            </a:r>
            <a:r>
              <a:rPr lang="en-US" b="1" dirty="0" err="1">
                <a:solidFill>
                  <a:srgbClr val="FF0000"/>
                </a:solidFill>
              </a:rPr>
              <a:t>traetemts</a:t>
            </a:r>
            <a:r>
              <a:rPr lang="en-US" b="1" dirty="0">
                <a:solidFill>
                  <a:srgbClr val="FF0000"/>
                </a:solidFill>
              </a:rPr>
              <a:t> and populations</a:t>
            </a:r>
          </a:p>
        </p:txBody>
      </p:sp>
      <p:sp>
        <p:nvSpPr>
          <p:cNvPr id="5" name="TextBox 4"/>
          <p:cNvSpPr txBox="1"/>
          <p:nvPr/>
        </p:nvSpPr>
        <p:spPr>
          <a:xfrm>
            <a:off x="5609167" y="4614334"/>
            <a:ext cx="1929773" cy="923330"/>
          </a:xfrm>
          <a:prstGeom prst="rect">
            <a:avLst/>
          </a:prstGeom>
          <a:noFill/>
        </p:spPr>
        <p:txBody>
          <a:bodyPr wrap="none" rtlCol="0">
            <a:spAutoFit/>
          </a:bodyPr>
          <a:lstStyle/>
          <a:p>
            <a:r>
              <a:rPr lang="en-US" dirty="0">
                <a:solidFill>
                  <a:schemeClr val="bg2"/>
                </a:solidFill>
              </a:rPr>
              <a:t>Children</a:t>
            </a:r>
          </a:p>
          <a:p>
            <a:r>
              <a:rPr lang="en-US" dirty="0">
                <a:solidFill>
                  <a:schemeClr val="bg2"/>
                </a:solidFill>
              </a:rPr>
              <a:t>Pregnant women</a:t>
            </a:r>
          </a:p>
          <a:p>
            <a:r>
              <a:rPr lang="en-US" dirty="0">
                <a:solidFill>
                  <a:schemeClr val="bg2"/>
                </a:solidFill>
              </a:rPr>
              <a:t>Elderly </a:t>
            </a:r>
          </a:p>
        </p:txBody>
      </p:sp>
      <p:pic>
        <p:nvPicPr>
          <p:cNvPr id="6" name="Picture 5" descr="Screen Shot 2013-12-05 at 3.17.25 PM.png"/>
          <p:cNvPicPr>
            <a:picLocks noChangeAspect="1"/>
          </p:cNvPicPr>
          <p:nvPr/>
        </p:nvPicPr>
        <p:blipFill>
          <a:blip r:embed="rId2" cstate="print"/>
          <a:stretch>
            <a:fillRect/>
          </a:stretch>
        </p:blipFill>
        <p:spPr>
          <a:xfrm>
            <a:off x="1460500" y="1042446"/>
            <a:ext cx="8932333" cy="5821781"/>
          </a:xfrm>
          <a:prstGeom prst="rect">
            <a:avLst/>
          </a:prstGeom>
        </p:spPr>
      </p:pic>
      <p:sp>
        <p:nvSpPr>
          <p:cNvPr id="8" name="TextBox 7"/>
          <p:cNvSpPr txBox="1"/>
          <p:nvPr/>
        </p:nvSpPr>
        <p:spPr>
          <a:xfrm>
            <a:off x="8064500" y="4127500"/>
            <a:ext cx="1735872" cy="1323439"/>
          </a:xfrm>
          <a:prstGeom prst="rect">
            <a:avLst/>
          </a:prstGeom>
          <a:noFill/>
        </p:spPr>
        <p:txBody>
          <a:bodyPr wrap="none" rtlCol="0">
            <a:spAutoFit/>
          </a:bodyPr>
          <a:lstStyle/>
          <a:p>
            <a:r>
              <a:rPr lang="en-US" sz="1600" dirty="0">
                <a:solidFill>
                  <a:srgbClr val="212745"/>
                </a:solidFill>
              </a:rPr>
              <a:t>Children</a:t>
            </a:r>
          </a:p>
          <a:p>
            <a:endParaRPr lang="en-US" sz="1600" dirty="0">
              <a:solidFill>
                <a:srgbClr val="212745"/>
              </a:solidFill>
            </a:endParaRPr>
          </a:p>
          <a:p>
            <a:r>
              <a:rPr lang="en-US" sz="1600" dirty="0">
                <a:solidFill>
                  <a:srgbClr val="212745"/>
                </a:solidFill>
              </a:rPr>
              <a:t>Pregnant women</a:t>
            </a:r>
          </a:p>
          <a:p>
            <a:endParaRPr lang="en-US" sz="1600" dirty="0">
              <a:solidFill>
                <a:srgbClr val="212745"/>
              </a:solidFill>
            </a:endParaRPr>
          </a:p>
          <a:p>
            <a:r>
              <a:rPr lang="en-US" sz="1600" dirty="0">
                <a:solidFill>
                  <a:srgbClr val="212745"/>
                </a:solidFill>
              </a:rPr>
              <a:t>Elderly</a:t>
            </a:r>
          </a:p>
        </p:txBody>
      </p:sp>
    </p:spTree>
    <p:extLst>
      <p:ext uri="{BB962C8B-B14F-4D97-AF65-F5344CB8AC3E}">
        <p14:creationId xmlns:p14="http://schemas.microsoft.com/office/powerpoint/2010/main" val="1934772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897467" y="2645810"/>
            <a:ext cx="10363200" cy="914400"/>
          </a:xfrm>
          <a:prstGeom prst="rect">
            <a:avLst/>
          </a:prstGeom>
        </p:spPr>
        <p:txBody>
          <a:bodyPr vert="horz" anchor="t">
            <a:noAutofit/>
          </a:bodyPr>
          <a:lstStyle>
            <a:lvl1pPr algn="l" rtl="0" eaLnBrk="1" latinLnBrk="0" hangingPunct="1">
              <a:spcBef>
                <a:spcPct val="0"/>
              </a:spcBef>
              <a:buNone/>
              <a:defRPr kumimoji="0" sz="4000" kern="1200" spc="-100" baseline="0">
                <a:solidFill>
                  <a:schemeClr val="tx2"/>
                </a:solidFill>
                <a:latin typeface="+mj-lt"/>
                <a:ea typeface="+mj-ea"/>
                <a:cs typeface="+mj-cs"/>
              </a:defRPr>
            </a:lvl1pPr>
          </a:lstStyle>
          <a:p>
            <a:pPr algn="ctr"/>
            <a:r>
              <a:rPr lang="en-US" sz="4800" b="1" dirty="0">
                <a:solidFill>
                  <a:srgbClr val="FF0000"/>
                </a:solidFill>
              </a:rPr>
              <a:t>TMS and Pain</a:t>
            </a:r>
          </a:p>
        </p:txBody>
      </p:sp>
    </p:spTree>
    <p:extLst>
      <p:ext uri="{BB962C8B-B14F-4D97-AF65-F5344CB8AC3E}">
        <p14:creationId xmlns:p14="http://schemas.microsoft.com/office/powerpoint/2010/main" val="1114779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Content Placeholder 2"/>
          <p:cNvSpPr>
            <a:spLocks noGrp="1"/>
          </p:cNvSpPr>
          <p:nvPr>
            <p:ph idx="1"/>
          </p:nvPr>
        </p:nvSpPr>
        <p:spPr>
          <a:xfrm>
            <a:off x="609600" y="1882426"/>
            <a:ext cx="10972800" cy="4525963"/>
          </a:xfrm>
        </p:spPr>
        <p:txBody>
          <a:bodyPr/>
          <a:lstStyle/>
          <a:p>
            <a:r>
              <a:rPr lang="en-US" sz="2400" dirty="0"/>
              <a:t>Goal</a:t>
            </a:r>
          </a:p>
          <a:p>
            <a:pPr lvl="1"/>
            <a:r>
              <a:rPr lang="en-US" sz="2000" dirty="0"/>
              <a:t>Define real world outcomes associated with </a:t>
            </a:r>
            <a:r>
              <a:rPr lang="en-US" sz="2000" dirty="0" err="1"/>
              <a:t>NeuroStar</a:t>
            </a:r>
            <a:r>
              <a:rPr lang="en-US" sz="2000" dirty="0"/>
              <a:t> TMS Therapy across a broad spectrum of patients and practitioners</a:t>
            </a:r>
          </a:p>
          <a:p>
            <a:r>
              <a:rPr lang="en-US" sz="2400" dirty="0"/>
              <a:t>Patient Population &amp; Sites</a:t>
            </a:r>
          </a:p>
          <a:p>
            <a:pPr lvl="1"/>
            <a:r>
              <a:rPr lang="en-US" sz="2000" dirty="0"/>
              <a:t>307 evaluable </a:t>
            </a:r>
            <a:r>
              <a:rPr lang="en-US" sz="2000" dirty="0" err="1"/>
              <a:t>unipolar</a:t>
            </a:r>
            <a:r>
              <a:rPr lang="en-US" sz="2000" dirty="0"/>
              <a:t>, non-psychotic MDD patients in acute phase</a:t>
            </a:r>
          </a:p>
          <a:p>
            <a:pPr lvl="1"/>
            <a:r>
              <a:rPr lang="en-US" sz="2000" dirty="0"/>
              <a:t>42 sites comprised of institutions (~20%) and private practice (~80%)</a:t>
            </a:r>
          </a:p>
          <a:p>
            <a:r>
              <a:rPr lang="en-US" sz="2400" dirty="0"/>
              <a:t>Study Design Phases</a:t>
            </a:r>
          </a:p>
          <a:p>
            <a:pPr lvl="1"/>
            <a:r>
              <a:rPr lang="en-US" sz="2000" dirty="0"/>
              <a:t>Acute phase </a:t>
            </a:r>
            <a:r>
              <a:rPr lang="en-US" sz="2000" i="1" dirty="0"/>
              <a:t>(clinician determined care based on clinical progress)</a:t>
            </a:r>
          </a:p>
          <a:p>
            <a:pPr lvl="1"/>
            <a:r>
              <a:rPr lang="en-US" sz="2000" dirty="0"/>
              <a:t>Long-term outcomes at 12 months </a:t>
            </a:r>
            <a:r>
              <a:rPr lang="en-US" sz="2000" i="1" dirty="0"/>
              <a:t>(study ongoing at present)</a:t>
            </a:r>
          </a:p>
          <a:p>
            <a:r>
              <a:rPr lang="en-US" sz="2400" dirty="0"/>
              <a:t>Patient Treatment</a:t>
            </a:r>
          </a:p>
          <a:p>
            <a:pPr lvl="1"/>
            <a:r>
              <a:rPr lang="en-US" sz="2000" dirty="0"/>
              <a:t>Clinical care initiated per current labeled guidelines</a:t>
            </a:r>
          </a:p>
        </p:txBody>
      </p:sp>
      <p:sp>
        <p:nvSpPr>
          <p:cNvPr id="4" name="Slide Number Placeholder 2"/>
          <p:cNvSpPr>
            <a:spLocks noGrp="1"/>
          </p:cNvSpPr>
          <p:nvPr>
            <p:ph type="sldNum" sz="quarter" idx="11"/>
          </p:nvPr>
        </p:nvSpPr>
        <p:spPr/>
        <p:txBody>
          <a:bodyPr/>
          <a:lstStyle/>
          <a:p>
            <a:fld id="{2EEB56E7-4C10-44EB-8DD7-16941AA2BEB1}" type="slidenum">
              <a:rPr lang="en-US" smtClean="0"/>
              <a:pPr/>
              <a:t>19</a:t>
            </a:fld>
            <a:endParaRPr lang="en-US" dirty="0"/>
          </a:p>
        </p:txBody>
      </p:sp>
      <p:sp>
        <p:nvSpPr>
          <p:cNvPr id="5122" name="Title 1"/>
          <p:cNvSpPr>
            <a:spLocks noGrp="1"/>
          </p:cNvSpPr>
          <p:nvPr>
            <p:ph type="title"/>
          </p:nvPr>
        </p:nvSpPr>
        <p:spPr/>
        <p:txBody>
          <a:bodyPr/>
          <a:lstStyle/>
          <a:p>
            <a:r>
              <a:rPr lang="en-US" dirty="0"/>
              <a:t>Treatment Utilization and Outcomes Study</a:t>
            </a:r>
            <a:br>
              <a:rPr lang="en-US" dirty="0"/>
            </a:br>
            <a:endParaRPr lang="en-US" dirty="0"/>
          </a:p>
        </p:txBody>
      </p:sp>
      <p:sp>
        <p:nvSpPr>
          <p:cNvPr id="5" name="Rectangle 4"/>
          <p:cNvSpPr/>
          <p:nvPr/>
        </p:nvSpPr>
        <p:spPr>
          <a:xfrm>
            <a:off x="214019" y="6444738"/>
            <a:ext cx="4618221" cy="246221"/>
          </a:xfrm>
          <a:prstGeom prst="rect">
            <a:avLst/>
          </a:prstGeom>
        </p:spPr>
        <p:txBody>
          <a:bodyPr wrap="none">
            <a:spAutoFit/>
          </a:bodyPr>
          <a:lstStyle/>
          <a:p>
            <a:r>
              <a:rPr lang="en-GB" sz="1000" b="0" dirty="0" err="1">
                <a:latin typeface="+mn-lt"/>
              </a:rPr>
              <a:t>Neuronetics</a:t>
            </a:r>
            <a:r>
              <a:rPr lang="en-GB" sz="1000" b="0" dirty="0">
                <a:latin typeface="+mn-lt"/>
              </a:rPr>
              <a:t>, Inc. (data on file) ; clinicaltrials.gov listing </a:t>
            </a:r>
            <a:r>
              <a:rPr lang="en-GB" sz="1000" b="0" dirty="0">
                <a:latin typeface="+mn-lt"/>
                <a:cs typeface="Arial" pitchFamily="34" charset="0"/>
              </a:rPr>
              <a:t>number </a:t>
            </a:r>
            <a:r>
              <a:rPr lang="en-US" sz="1000" b="0" dirty="0">
                <a:latin typeface="+mn-lt"/>
                <a:cs typeface="Arial" pitchFamily="34" charset="0"/>
              </a:rPr>
              <a:t>NCT 01114477</a:t>
            </a:r>
          </a:p>
        </p:txBody>
      </p:sp>
    </p:spTree>
    <p:extLst>
      <p:ext uri="{BB962C8B-B14F-4D97-AF65-F5344CB8AC3E}">
        <p14:creationId xmlns:p14="http://schemas.microsoft.com/office/powerpoint/2010/main" val="2208849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12064"/>
            <a:ext cx="11582400" cy="914400"/>
          </a:xfrm>
        </p:spPr>
        <p:txBody>
          <a:bodyPr/>
          <a:lstStyle/>
          <a:p>
            <a:r>
              <a:rPr lang="en-US" dirty="0"/>
              <a:t>Quality of Life study showed improvements in pain</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799959978"/>
              </p:ext>
            </p:extLst>
          </p:nvPr>
        </p:nvGraphicFramePr>
        <p:xfrm>
          <a:off x="0" y="1502834"/>
          <a:ext cx="8403166" cy="4492097"/>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5260277" y="5955268"/>
            <a:ext cx="2147418" cy="369332"/>
          </a:xfrm>
          <a:prstGeom prst="rect">
            <a:avLst/>
          </a:prstGeom>
          <a:noFill/>
        </p:spPr>
        <p:txBody>
          <a:bodyPr wrap="none" rtlCol="0">
            <a:spAutoFit/>
          </a:bodyPr>
          <a:lstStyle/>
          <a:p>
            <a:r>
              <a:rPr lang="en-US" dirty="0">
                <a:solidFill>
                  <a:prstClr val="black"/>
                </a:solidFill>
              </a:rPr>
              <a:t>Norm-Based Score</a:t>
            </a:r>
          </a:p>
        </p:txBody>
      </p:sp>
      <p:sp>
        <p:nvSpPr>
          <p:cNvPr id="14" name="TextBox 13"/>
          <p:cNvSpPr txBox="1"/>
          <p:nvPr/>
        </p:nvSpPr>
        <p:spPr>
          <a:xfrm>
            <a:off x="7265234" y="1600200"/>
            <a:ext cx="466794" cy="523220"/>
          </a:xfrm>
          <a:prstGeom prst="rect">
            <a:avLst/>
          </a:prstGeom>
          <a:noFill/>
        </p:spPr>
        <p:txBody>
          <a:bodyPr wrap="none" rtlCol="0">
            <a:spAutoFit/>
          </a:bodyPr>
          <a:lstStyle/>
          <a:p>
            <a:r>
              <a:rPr lang="en-US" sz="2800" dirty="0">
                <a:solidFill>
                  <a:prstClr val="black"/>
                </a:solidFill>
              </a:rPr>
              <a:t>**</a:t>
            </a:r>
          </a:p>
        </p:txBody>
      </p:sp>
      <p:sp>
        <p:nvSpPr>
          <p:cNvPr id="18" name="TextBox 17"/>
          <p:cNvSpPr txBox="1"/>
          <p:nvPr/>
        </p:nvSpPr>
        <p:spPr>
          <a:xfrm>
            <a:off x="16256" y="6402640"/>
            <a:ext cx="7662950" cy="307777"/>
          </a:xfrm>
          <a:prstGeom prst="rect">
            <a:avLst/>
          </a:prstGeom>
          <a:noFill/>
        </p:spPr>
        <p:txBody>
          <a:bodyPr wrap="none" rtlCol="0">
            <a:spAutoFit/>
          </a:bodyPr>
          <a:lstStyle/>
          <a:p>
            <a:r>
              <a:rPr lang="en-US" sz="1400" dirty="0" err="1">
                <a:solidFill>
                  <a:prstClr val="black"/>
                </a:solidFill>
              </a:rPr>
              <a:t>Pairwise</a:t>
            </a:r>
            <a:r>
              <a:rPr lang="en-US" sz="1400" dirty="0">
                <a:solidFill>
                  <a:prstClr val="black"/>
                </a:solidFill>
              </a:rPr>
              <a:t> T-Test of within group change from baseline; observed case analysis, ** = P &lt; 0.0001</a:t>
            </a:r>
          </a:p>
        </p:txBody>
      </p:sp>
      <p:cxnSp>
        <p:nvCxnSpPr>
          <p:cNvPr id="20" name="Straight Connector 19"/>
          <p:cNvCxnSpPr/>
          <p:nvPr/>
        </p:nvCxnSpPr>
        <p:spPr bwMode="auto">
          <a:xfrm rot="5400000" flipH="1" flipV="1">
            <a:off x="6232144" y="3572256"/>
            <a:ext cx="3791712" cy="0"/>
          </a:xfrm>
          <a:prstGeom prst="line">
            <a:avLst/>
          </a:prstGeom>
          <a:solidFill>
            <a:schemeClr val="accent1"/>
          </a:solidFill>
          <a:ln w="19050" cap="flat" cmpd="sng" algn="ctr">
            <a:solidFill>
              <a:schemeClr val="tx2"/>
            </a:solidFill>
            <a:prstDash val="sysDash"/>
            <a:round/>
            <a:headEnd type="none" w="med" len="med"/>
            <a:tailEnd type="none" w="med" len="med"/>
          </a:ln>
          <a:effectLst/>
        </p:spPr>
      </p:cxnSp>
      <p:sp>
        <p:nvSpPr>
          <p:cNvPr id="19" name="TextBox 18"/>
          <p:cNvSpPr txBox="1"/>
          <p:nvPr/>
        </p:nvSpPr>
        <p:spPr>
          <a:xfrm>
            <a:off x="7098216" y="1981200"/>
            <a:ext cx="466794" cy="523220"/>
          </a:xfrm>
          <a:prstGeom prst="rect">
            <a:avLst/>
          </a:prstGeom>
          <a:noFill/>
        </p:spPr>
        <p:txBody>
          <a:bodyPr wrap="none" rtlCol="0">
            <a:spAutoFit/>
          </a:bodyPr>
          <a:lstStyle/>
          <a:p>
            <a:r>
              <a:rPr lang="en-US" sz="2800" dirty="0">
                <a:solidFill>
                  <a:prstClr val="black"/>
                </a:solidFill>
              </a:rPr>
              <a:t>**</a:t>
            </a:r>
          </a:p>
        </p:txBody>
      </p:sp>
      <p:sp>
        <p:nvSpPr>
          <p:cNvPr id="21" name="TextBox 20"/>
          <p:cNvSpPr txBox="1"/>
          <p:nvPr/>
        </p:nvSpPr>
        <p:spPr>
          <a:xfrm>
            <a:off x="7112001" y="2372380"/>
            <a:ext cx="466794" cy="523220"/>
          </a:xfrm>
          <a:prstGeom prst="rect">
            <a:avLst/>
          </a:prstGeom>
          <a:noFill/>
        </p:spPr>
        <p:txBody>
          <a:bodyPr wrap="none" rtlCol="0">
            <a:spAutoFit/>
          </a:bodyPr>
          <a:lstStyle/>
          <a:p>
            <a:r>
              <a:rPr lang="en-US" sz="2800" dirty="0">
                <a:solidFill>
                  <a:prstClr val="black"/>
                </a:solidFill>
              </a:rPr>
              <a:t>**</a:t>
            </a:r>
          </a:p>
        </p:txBody>
      </p:sp>
      <p:sp>
        <p:nvSpPr>
          <p:cNvPr id="22" name="TextBox 21"/>
          <p:cNvSpPr txBox="1"/>
          <p:nvPr/>
        </p:nvSpPr>
        <p:spPr>
          <a:xfrm>
            <a:off x="7504616" y="2819400"/>
            <a:ext cx="466794" cy="523220"/>
          </a:xfrm>
          <a:prstGeom prst="rect">
            <a:avLst/>
          </a:prstGeom>
          <a:noFill/>
        </p:spPr>
        <p:txBody>
          <a:bodyPr wrap="none" rtlCol="0">
            <a:spAutoFit/>
          </a:bodyPr>
          <a:lstStyle/>
          <a:p>
            <a:r>
              <a:rPr lang="en-US" sz="2800" dirty="0">
                <a:solidFill>
                  <a:prstClr val="black"/>
                </a:solidFill>
              </a:rPr>
              <a:t>**</a:t>
            </a:r>
          </a:p>
        </p:txBody>
      </p:sp>
      <p:sp>
        <p:nvSpPr>
          <p:cNvPr id="23" name="TextBox 22"/>
          <p:cNvSpPr txBox="1"/>
          <p:nvPr/>
        </p:nvSpPr>
        <p:spPr>
          <a:xfrm>
            <a:off x="7707816" y="3200400"/>
            <a:ext cx="466794" cy="523220"/>
          </a:xfrm>
          <a:prstGeom prst="rect">
            <a:avLst/>
          </a:prstGeom>
          <a:noFill/>
        </p:spPr>
        <p:txBody>
          <a:bodyPr wrap="none" rtlCol="0">
            <a:spAutoFit/>
          </a:bodyPr>
          <a:lstStyle/>
          <a:p>
            <a:r>
              <a:rPr lang="en-US" sz="2800" dirty="0">
                <a:solidFill>
                  <a:prstClr val="black"/>
                </a:solidFill>
              </a:rPr>
              <a:t>**</a:t>
            </a:r>
          </a:p>
        </p:txBody>
      </p:sp>
      <p:sp>
        <p:nvSpPr>
          <p:cNvPr id="24" name="TextBox 23"/>
          <p:cNvSpPr txBox="1"/>
          <p:nvPr/>
        </p:nvSpPr>
        <p:spPr>
          <a:xfrm>
            <a:off x="7911016" y="3581400"/>
            <a:ext cx="466794" cy="523220"/>
          </a:xfrm>
          <a:prstGeom prst="rect">
            <a:avLst/>
          </a:prstGeom>
          <a:noFill/>
        </p:spPr>
        <p:txBody>
          <a:bodyPr wrap="none" rtlCol="0">
            <a:spAutoFit/>
          </a:bodyPr>
          <a:lstStyle/>
          <a:p>
            <a:r>
              <a:rPr lang="en-US" sz="2800" dirty="0">
                <a:solidFill>
                  <a:prstClr val="black"/>
                </a:solidFill>
              </a:rPr>
              <a:t>**</a:t>
            </a:r>
          </a:p>
        </p:txBody>
      </p:sp>
      <p:sp>
        <p:nvSpPr>
          <p:cNvPr id="25" name="TextBox 24"/>
          <p:cNvSpPr txBox="1"/>
          <p:nvPr/>
        </p:nvSpPr>
        <p:spPr>
          <a:xfrm>
            <a:off x="7518401" y="3962400"/>
            <a:ext cx="466794" cy="523220"/>
          </a:xfrm>
          <a:prstGeom prst="rect">
            <a:avLst/>
          </a:prstGeom>
          <a:noFill/>
        </p:spPr>
        <p:txBody>
          <a:bodyPr wrap="none" rtlCol="0">
            <a:spAutoFit/>
          </a:bodyPr>
          <a:lstStyle/>
          <a:p>
            <a:r>
              <a:rPr lang="en-US" sz="2800" dirty="0">
                <a:solidFill>
                  <a:prstClr val="black"/>
                </a:solidFill>
              </a:rPr>
              <a:t>**</a:t>
            </a:r>
          </a:p>
        </p:txBody>
      </p:sp>
      <p:sp>
        <p:nvSpPr>
          <p:cNvPr id="26" name="TextBox 25"/>
          <p:cNvSpPr txBox="1"/>
          <p:nvPr/>
        </p:nvSpPr>
        <p:spPr>
          <a:xfrm>
            <a:off x="7911016" y="4343400"/>
            <a:ext cx="466794" cy="523220"/>
          </a:xfrm>
          <a:prstGeom prst="rect">
            <a:avLst/>
          </a:prstGeom>
          <a:noFill/>
        </p:spPr>
        <p:txBody>
          <a:bodyPr wrap="none" rtlCol="0">
            <a:spAutoFit/>
          </a:bodyPr>
          <a:lstStyle/>
          <a:p>
            <a:r>
              <a:rPr lang="en-US" sz="2800" dirty="0">
                <a:solidFill>
                  <a:prstClr val="black"/>
                </a:solidFill>
              </a:rPr>
              <a:t>**</a:t>
            </a:r>
          </a:p>
        </p:txBody>
      </p:sp>
      <p:sp>
        <p:nvSpPr>
          <p:cNvPr id="27" name="TextBox 26"/>
          <p:cNvSpPr txBox="1"/>
          <p:nvPr/>
        </p:nvSpPr>
        <p:spPr>
          <a:xfrm>
            <a:off x="6996616" y="5115580"/>
            <a:ext cx="466794" cy="523220"/>
          </a:xfrm>
          <a:prstGeom prst="rect">
            <a:avLst/>
          </a:prstGeom>
          <a:noFill/>
        </p:spPr>
        <p:txBody>
          <a:bodyPr wrap="none" rtlCol="0">
            <a:spAutoFit/>
          </a:bodyPr>
          <a:lstStyle/>
          <a:p>
            <a:r>
              <a:rPr lang="en-US" sz="2800" dirty="0">
                <a:solidFill>
                  <a:prstClr val="black"/>
                </a:solidFill>
              </a:rPr>
              <a:t>**</a:t>
            </a:r>
          </a:p>
        </p:txBody>
      </p:sp>
      <p:sp>
        <p:nvSpPr>
          <p:cNvPr id="17" name="Content Placeholder 2"/>
          <p:cNvSpPr txBox="1">
            <a:spLocks/>
          </p:cNvSpPr>
          <p:nvPr/>
        </p:nvSpPr>
        <p:spPr>
          <a:xfrm>
            <a:off x="7721601" y="1380945"/>
            <a:ext cx="4766733" cy="4482222"/>
          </a:xfrm>
          <a:prstGeom prst="rect">
            <a:avLst/>
          </a:prstGeom>
        </p:spPr>
        <p:txBody>
          <a:bodyPr vert="horz">
            <a:normAutofit/>
          </a:bodyPr>
          <a:lst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lstStyle>
          <a:p>
            <a:pPr lvl="1"/>
            <a:r>
              <a:rPr lang="en-US" sz="2000" dirty="0"/>
              <a:t>307 evaluable unipolar, non-psychotic MDD patients in acute phase</a:t>
            </a:r>
          </a:p>
          <a:p>
            <a:pPr lvl="1"/>
            <a:r>
              <a:rPr lang="en-US" sz="2000" dirty="0"/>
              <a:t>42 sites comprised of institutions Acute phase </a:t>
            </a:r>
            <a:r>
              <a:rPr lang="en-US" sz="2000" i="1" dirty="0"/>
              <a:t>(clinician determined care based on clinical progress)</a:t>
            </a:r>
          </a:p>
          <a:p>
            <a:pPr lvl="1"/>
            <a:r>
              <a:rPr lang="en-US" sz="2000" dirty="0"/>
              <a:t>Long-term outcomes at 12 months </a:t>
            </a:r>
            <a:r>
              <a:rPr lang="en-US" sz="2000" i="1" dirty="0"/>
              <a:t>(study ongoing at present)</a:t>
            </a:r>
          </a:p>
        </p:txBody>
      </p:sp>
      <p:sp>
        <p:nvSpPr>
          <p:cNvPr id="28" name="Left Arrow Callout 27"/>
          <p:cNvSpPr/>
          <p:nvPr/>
        </p:nvSpPr>
        <p:spPr>
          <a:xfrm>
            <a:off x="5303520" y="3250354"/>
            <a:ext cx="822960" cy="822960"/>
          </a:xfrm>
          <a:prstGeom prst="leftArrowCallout">
            <a:avLst/>
          </a:prstGeom>
          <a:solidFill>
            <a:schemeClr val="accent6"/>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4209565632"/>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667" y="512064"/>
            <a:ext cx="11370733" cy="914400"/>
          </a:xfrm>
        </p:spPr>
        <p:txBody>
          <a:bodyPr/>
          <a:lstStyle/>
          <a:p>
            <a:r>
              <a:rPr lang="en-US" dirty="0"/>
              <a:t>Theoretical mechanisms of analgesic effects of TMS </a:t>
            </a:r>
          </a:p>
        </p:txBody>
      </p:sp>
      <p:sp>
        <p:nvSpPr>
          <p:cNvPr id="4" name="TextBox 3"/>
          <p:cNvSpPr txBox="1"/>
          <p:nvPr/>
        </p:nvSpPr>
        <p:spPr>
          <a:xfrm>
            <a:off x="232834" y="2561167"/>
            <a:ext cx="6413500" cy="3416320"/>
          </a:xfrm>
          <a:prstGeom prst="rect">
            <a:avLst/>
          </a:prstGeom>
          <a:noFill/>
        </p:spPr>
        <p:txBody>
          <a:bodyPr wrap="square" rtlCol="0">
            <a:spAutoFit/>
          </a:bodyPr>
          <a:lstStyle/>
          <a:p>
            <a:r>
              <a:rPr lang="en-US" sz="2400" dirty="0"/>
              <a:t>TMS is thought to reduce pain by:</a:t>
            </a:r>
          </a:p>
          <a:p>
            <a:pPr marL="457200" indent="-457200">
              <a:buAutoNum type="arabicPeriod"/>
            </a:pPr>
            <a:r>
              <a:rPr lang="en-US" sz="2400" dirty="0"/>
              <a:t>Inhibiting regions associated with emotional response to pain such as the anterior cingulate cortex and insula.</a:t>
            </a:r>
          </a:p>
          <a:p>
            <a:pPr marL="457200" indent="-457200">
              <a:buAutoNum type="arabicPeriod"/>
            </a:pPr>
            <a:endParaRPr lang="en-US" sz="2400" dirty="0"/>
          </a:p>
          <a:p>
            <a:pPr marL="457200" indent="-457200">
              <a:buAutoNum type="arabicPeriod"/>
            </a:pPr>
            <a:r>
              <a:rPr lang="en-US" sz="2400" dirty="0"/>
              <a:t>Stimulating descending pathway inhibition at the dorsal horn level via the </a:t>
            </a:r>
            <a:r>
              <a:rPr lang="en-US" sz="2400" dirty="0" err="1"/>
              <a:t>brai</a:t>
            </a:r>
            <a:r>
              <a:rPr lang="en-US" sz="2400" dirty="0"/>
              <a:t> stem </a:t>
            </a:r>
            <a:r>
              <a:rPr lang="en-US" sz="2400" dirty="0" err="1"/>
              <a:t>peraquiductal</a:t>
            </a:r>
            <a:r>
              <a:rPr lang="en-US" sz="2400" dirty="0"/>
              <a:t> gray  region.</a:t>
            </a:r>
          </a:p>
          <a:p>
            <a:pPr marL="457200" indent="-457200">
              <a:buAutoNum type="arabicPeriod"/>
            </a:pPr>
            <a:endParaRPr lang="en-US" sz="2400" dirty="0"/>
          </a:p>
        </p:txBody>
      </p:sp>
      <p:pic>
        <p:nvPicPr>
          <p:cNvPr id="8" name="Picture 7" descr="Diagram-showing-the-pathway-of-pain-from-the-peripheral-receptors-to-cortical-areas-a.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2976" y="1375832"/>
            <a:ext cx="4524023" cy="4847167"/>
          </a:xfrm>
          <a:prstGeom prst="rect">
            <a:avLst/>
          </a:prstGeom>
        </p:spPr>
      </p:pic>
    </p:spTree>
    <p:extLst>
      <p:ext uri="{BB962C8B-B14F-4D97-AF65-F5344CB8AC3E}">
        <p14:creationId xmlns:p14="http://schemas.microsoft.com/office/powerpoint/2010/main" val="2353812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Experimental evidence</a:t>
            </a:r>
          </a:p>
        </p:txBody>
      </p:sp>
      <p:sp>
        <p:nvSpPr>
          <p:cNvPr id="3" name="Rectangle 2"/>
          <p:cNvSpPr/>
          <p:nvPr/>
        </p:nvSpPr>
        <p:spPr>
          <a:xfrm>
            <a:off x="232834" y="1636201"/>
            <a:ext cx="7302500" cy="4647426"/>
          </a:xfrm>
          <a:prstGeom prst="rect">
            <a:avLst/>
          </a:prstGeom>
        </p:spPr>
        <p:txBody>
          <a:bodyPr wrap="square">
            <a:spAutoFit/>
          </a:bodyPr>
          <a:lstStyle/>
          <a:p>
            <a:r>
              <a:rPr lang="en-US" sz="2000" dirty="0"/>
              <a:t>Pain involving c-fibers  increases cortical excitability in the sensorimotor strip</a:t>
            </a:r>
          </a:p>
          <a:p>
            <a:endParaRPr lang="en-US" sz="2000" dirty="0"/>
          </a:p>
          <a:p>
            <a:r>
              <a:rPr lang="en-US" sz="2000" dirty="0" err="1"/>
              <a:t>rTMS</a:t>
            </a:r>
            <a:r>
              <a:rPr lang="en-US" sz="2000" dirty="0"/>
              <a:t> reduces pain perception by decreasing  sensorimotor excitability by:</a:t>
            </a:r>
          </a:p>
          <a:p>
            <a:endParaRPr lang="en-US" sz="2000" dirty="0"/>
          </a:p>
          <a:p>
            <a:pPr marL="457200" indent="-457200">
              <a:buAutoNum type="arabicPeriod"/>
            </a:pPr>
            <a:r>
              <a:rPr lang="en-US" sz="2000" dirty="0"/>
              <a:t>Inhibiting sensorimotor excitability via slow 1Hz </a:t>
            </a:r>
            <a:r>
              <a:rPr lang="en-US" sz="2000" dirty="0" err="1"/>
              <a:t>rTMS</a:t>
            </a:r>
            <a:r>
              <a:rPr lang="en-US" sz="2000" dirty="0"/>
              <a:t> applied to the sensorimotor strip</a:t>
            </a:r>
          </a:p>
          <a:p>
            <a:pPr marL="457200" indent="-457200">
              <a:buAutoNum type="arabicPeriod"/>
            </a:pPr>
            <a:r>
              <a:rPr lang="en-US" sz="2000" dirty="0"/>
              <a:t>Increasing inhibitory input from the PFC into the sensorimotor strip via rapid 10Hz </a:t>
            </a:r>
            <a:r>
              <a:rPr lang="en-US" sz="2000" dirty="0" err="1"/>
              <a:t>rTMS</a:t>
            </a:r>
            <a:r>
              <a:rPr lang="en-US" sz="2000" dirty="0"/>
              <a:t> applied to the DLPFC</a:t>
            </a:r>
          </a:p>
          <a:p>
            <a:endParaRPr lang="en-US" sz="2000" dirty="0"/>
          </a:p>
          <a:p>
            <a:r>
              <a:rPr lang="en-US" sz="2000" dirty="0"/>
              <a:t>Brain Plasticity will lead to sustained </a:t>
            </a:r>
            <a:r>
              <a:rPr lang="en-US" sz="2000" dirty="0" err="1"/>
              <a:t>amanalgesic</a:t>
            </a:r>
            <a:r>
              <a:rPr lang="en-US" sz="2000" dirty="0"/>
              <a:t> effects of </a:t>
            </a:r>
            <a:r>
              <a:rPr lang="en-US" sz="2000" dirty="0" err="1"/>
              <a:t>rTMS</a:t>
            </a:r>
            <a:endParaRPr lang="en-US" dirty="0"/>
          </a:p>
          <a:p>
            <a:r>
              <a:rPr lang="en-US" sz="1600" i="1" dirty="0" err="1">
                <a:solidFill>
                  <a:srgbClr val="FF0000"/>
                </a:solidFill>
              </a:rPr>
              <a:t>Fierro</a:t>
            </a:r>
            <a:r>
              <a:rPr lang="en-US" sz="1600" i="1" dirty="0">
                <a:solidFill>
                  <a:srgbClr val="FF0000"/>
                </a:solidFill>
              </a:rPr>
              <a:t> et al 2010 </a:t>
            </a:r>
            <a:r>
              <a:rPr lang="en-US" sz="1600" i="1" dirty="0" err="1">
                <a:solidFill>
                  <a:srgbClr val="FF0000"/>
                </a:solidFill>
              </a:rPr>
              <a:t>Exp</a:t>
            </a:r>
            <a:r>
              <a:rPr lang="en-US" sz="1600" i="1" dirty="0">
                <a:solidFill>
                  <a:srgbClr val="FF0000"/>
                </a:solidFill>
              </a:rPr>
              <a:t> Brain Res</a:t>
            </a:r>
          </a:p>
        </p:txBody>
      </p:sp>
      <p:pic>
        <p:nvPicPr>
          <p:cNvPr id="4" name="Picture 3" descr="Examples-of-treatments-used-for-chronic-pain-and-its-potential-targets-in-the-nervou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8391" y="1121833"/>
            <a:ext cx="4983609" cy="5058833"/>
          </a:xfrm>
          <a:prstGeom prst="rect">
            <a:avLst/>
          </a:prstGeom>
        </p:spPr>
      </p:pic>
    </p:spTree>
    <p:extLst>
      <p:ext uri="{BB962C8B-B14F-4D97-AF65-F5344CB8AC3E}">
        <p14:creationId xmlns:p14="http://schemas.microsoft.com/office/powerpoint/2010/main" val="3879737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8034" y="1041231"/>
            <a:ext cx="10363200" cy="914400"/>
          </a:xfrm>
        </p:spPr>
        <p:txBody>
          <a:bodyPr/>
          <a:lstStyle/>
          <a:p>
            <a:pPr algn="ctr"/>
            <a:r>
              <a:rPr lang="en-US" sz="4400" b="1" dirty="0">
                <a:solidFill>
                  <a:srgbClr val="FF0000"/>
                </a:solidFill>
              </a:rPr>
              <a:t>Studies of TMS and Pain</a:t>
            </a:r>
          </a:p>
        </p:txBody>
      </p:sp>
    </p:spTree>
    <p:extLst>
      <p:ext uri="{BB962C8B-B14F-4D97-AF65-F5344CB8AC3E}">
        <p14:creationId xmlns:p14="http://schemas.microsoft.com/office/powerpoint/2010/main" val="1565019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0"/>
            <a:ext cx="12192001" cy="6463309"/>
          </a:xfrm>
          <a:prstGeom prst="rect">
            <a:avLst/>
          </a:prstGeom>
        </p:spPr>
        <p:txBody>
          <a:bodyPr wrap="square">
            <a:spAutoFit/>
          </a:bodyPr>
          <a:lstStyle/>
          <a:p>
            <a:pPr algn="ctr"/>
            <a:r>
              <a:rPr lang="en-US" sz="3600" b="1" dirty="0" err="1">
                <a:solidFill>
                  <a:schemeClr val="tx2"/>
                </a:solidFill>
              </a:rPr>
              <a:t>rTMS</a:t>
            </a:r>
            <a:r>
              <a:rPr lang="en-US" sz="3600" b="1" dirty="0">
                <a:solidFill>
                  <a:schemeClr val="tx2"/>
                </a:solidFill>
              </a:rPr>
              <a:t> for Suppressing Neuropathic Pain: </a:t>
            </a:r>
          </a:p>
          <a:p>
            <a:pPr algn="ctr"/>
            <a:r>
              <a:rPr lang="en-US" sz="3600" b="1" dirty="0">
                <a:solidFill>
                  <a:schemeClr val="tx2"/>
                </a:solidFill>
              </a:rPr>
              <a:t>A Meta-Analysis</a:t>
            </a:r>
          </a:p>
          <a:p>
            <a:endParaRPr lang="en-US" dirty="0">
              <a:hlinkClick r:id="rId2"/>
            </a:endParaRPr>
          </a:p>
          <a:p>
            <a:r>
              <a:rPr lang="en-US" dirty="0"/>
              <a:t>,</a:t>
            </a:r>
            <a:r>
              <a:rPr lang="en-US" u="sng" dirty="0">
                <a:solidFill>
                  <a:srgbClr val="FF0000"/>
                </a:solidFill>
                <a:hlinkClick r:id="rId3"/>
              </a:rPr>
              <a:t>Donohue, M et al,</a:t>
            </a:r>
            <a:r>
              <a:rPr lang="en-US" u="sng" dirty="0">
                <a:solidFill>
                  <a:srgbClr val="FF0000"/>
                </a:solidFill>
              </a:rPr>
              <a:t>  Journal of Pain </a:t>
            </a:r>
            <a:r>
              <a:rPr lang="fi-FI" u="sng" dirty="0">
                <a:solidFill>
                  <a:srgbClr val="FF0000"/>
                </a:solidFill>
              </a:rPr>
              <a:t>.2009.03.010</a:t>
            </a:r>
          </a:p>
          <a:p>
            <a:endParaRPr lang="fi-FI" u="sng" dirty="0"/>
          </a:p>
          <a:p>
            <a:r>
              <a:rPr lang="fi-FI" u="sng" dirty="0" err="1"/>
              <a:t>This</a:t>
            </a:r>
            <a:r>
              <a:rPr lang="fi-FI" u="sng" dirty="0"/>
              <a:t> </a:t>
            </a:r>
            <a:r>
              <a:rPr lang="fi-FI" u="sng" dirty="0" err="1"/>
              <a:t>pooled</a:t>
            </a:r>
            <a:r>
              <a:rPr lang="fi-FI" u="sng" dirty="0"/>
              <a:t> </a:t>
            </a:r>
            <a:r>
              <a:rPr lang="fi-FI" u="sng" dirty="0" err="1"/>
              <a:t>individual</a:t>
            </a:r>
            <a:r>
              <a:rPr lang="fi-FI" u="sng" dirty="0"/>
              <a:t> data (</a:t>
            </a:r>
            <a:r>
              <a:rPr lang="fi-FI" u="sng" dirty="0" err="1"/>
              <a:t>PID)-based</a:t>
            </a:r>
            <a:r>
              <a:rPr lang="fi-FI" u="sng" dirty="0"/>
              <a:t> </a:t>
            </a:r>
            <a:r>
              <a:rPr lang="fi-FI" u="sng" dirty="0" err="1"/>
              <a:t>meta-analysis</a:t>
            </a:r>
            <a:r>
              <a:rPr lang="fi-FI" u="sng" dirty="0"/>
              <a:t> </a:t>
            </a:r>
            <a:r>
              <a:rPr lang="fi-FI" u="sng" dirty="0" err="1"/>
              <a:t>collectively</a:t>
            </a:r>
            <a:r>
              <a:rPr lang="fi-FI" u="sng" dirty="0"/>
              <a:t> </a:t>
            </a:r>
            <a:r>
              <a:rPr lang="fi-FI" u="sng" dirty="0" err="1"/>
              <a:t>assessed</a:t>
            </a:r>
            <a:r>
              <a:rPr lang="fi-FI" u="sng" dirty="0"/>
              <a:t> the </a:t>
            </a:r>
            <a:r>
              <a:rPr lang="fi-FI" u="sng" dirty="0" err="1"/>
              <a:t>analgesic</a:t>
            </a:r>
            <a:r>
              <a:rPr lang="fi-FI" u="sng" dirty="0"/>
              <a:t> </a:t>
            </a:r>
            <a:r>
              <a:rPr lang="fi-FI" u="sng" dirty="0" err="1"/>
              <a:t>effect</a:t>
            </a:r>
            <a:r>
              <a:rPr lang="fi-FI" u="sng" dirty="0"/>
              <a:t> of </a:t>
            </a:r>
            <a:r>
              <a:rPr lang="fi-FI" u="sng" dirty="0" err="1"/>
              <a:t>rTMS</a:t>
            </a:r>
            <a:r>
              <a:rPr lang="fi-FI" u="sng" dirty="0"/>
              <a:t> on </a:t>
            </a:r>
            <a:r>
              <a:rPr lang="fi-FI" u="sng" dirty="0" err="1"/>
              <a:t>various</a:t>
            </a:r>
            <a:r>
              <a:rPr lang="fi-FI" u="sng" dirty="0"/>
              <a:t> </a:t>
            </a:r>
            <a:r>
              <a:rPr lang="fi-FI" u="sng" dirty="0" err="1"/>
              <a:t>neuropathic</a:t>
            </a:r>
            <a:r>
              <a:rPr lang="fi-FI" u="sng" dirty="0"/>
              <a:t> pain </a:t>
            </a:r>
            <a:r>
              <a:rPr lang="fi-FI" u="sng" dirty="0" err="1"/>
              <a:t>states</a:t>
            </a:r>
            <a:r>
              <a:rPr lang="fi-FI" u="sng" dirty="0"/>
              <a:t> </a:t>
            </a:r>
            <a:r>
              <a:rPr lang="fi-FI" u="sng" dirty="0" err="1"/>
              <a:t>based</a:t>
            </a:r>
            <a:r>
              <a:rPr lang="fi-FI" u="sng" dirty="0"/>
              <a:t> on </a:t>
            </a:r>
            <a:r>
              <a:rPr lang="fi-FI" u="sng" dirty="0" err="1"/>
              <a:t>their</a:t>
            </a:r>
            <a:r>
              <a:rPr lang="fi-FI" u="sng" dirty="0"/>
              <a:t> </a:t>
            </a:r>
            <a:r>
              <a:rPr lang="fi-FI" u="sng" dirty="0" err="1"/>
              <a:t>neuroanatomical</a:t>
            </a:r>
            <a:r>
              <a:rPr lang="fi-FI" u="sng" dirty="0"/>
              <a:t> </a:t>
            </a:r>
            <a:r>
              <a:rPr lang="fi-FI" u="sng" dirty="0" err="1"/>
              <a:t>hierarchy</a:t>
            </a:r>
            <a:r>
              <a:rPr lang="fi-FI" u="sng" dirty="0"/>
              <a:t>. </a:t>
            </a:r>
            <a:r>
              <a:rPr lang="fi-FI" u="sng" dirty="0" err="1"/>
              <a:t>Available</a:t>
            </a:r>
            <a:r>
              <a:rPr lang="fi-FI" u="sng" dirty="0"/>
              <a:t> </a:t>
            </a:r>
            <a:r>
              <a:rPr lang="fi-FI" u="sng" dirty="0" err="1"/>
              <a:t>randomized</a:t>
            </a:r>
            <a:r>
              <a:rPr lang="fi-FI" u="sng" dirty="0"/>
              <a:t> </a:t>
            </a:r>
            <a:r>
              <a:rPr lang="fi-FI" u="sng" dirty="0" err="1"/>
              <a:t>controlled</a:t>
            </a:r>
            <a:r>
              <a:rPr lang="fi-FI" u="sng" dirty="0"/>
              <a:t> </a:t>
            </a:r>
            <a:r>
              <a:rPr lang="fi-FI" u="sng" dirty="0" err="1"/>
              <a:t>trials</a:t>
            </a:r>
            <a:r>
              <a:rPr lang="fi-FI" u="sng" dirty="0"/>
              <a:t> (</a:t>
            </a:r>
            <a:r>
              <a:rPr lang="fi-FI" u="sng" dirty="0" err="1"/>
              <a:t>RCTs</a:t>
            </a:r>
            <a:r>
              <a:rPr lang="fi-FI" u="sng" dirty="0"/>
              <a:t>) </a:t>
            </a:r>
            <a:r>
              <a:rPr lang="fi-FI" u="sng" dirty="0" err="1"/>
              <a:t>were</a:t>
            </a:r>
            <a:r>
              <a:rPr lang="fi-FI" u="sng" dirty="0"/>
              <a:t> </a:t>
            </a:r>
            <a:r>
              <a:rPr lang="fi-FI" u="sng" dirty="0" err="1"/>
              <a:t>screened</a:t>
            </a:r>
            <a:r>
              <a:rPr lang="fi-FI" u="sng" dirty="0"/>
              <a:t>. </a:t>
            </a:r>
            <a:r>
              <a:rPr lang="fi-FI" u="sng" dirty="0" err="1"/>
              <a:t>Coded</a:t>
            </a:r>
            <a:r>
              <a:rPr lang="fi-FI" u="sng" dirty="0"/>
              <a:t> pain </a:t>
            </a:r>
            <a:r>
              <a:rPr lang="fi-FI" u="sng" dirty="0" err="1"/>
              <a:t>neuroanatomical</a:t>
            </a:r>
            <a:r>
              <a:rPr lang="fi-FI" u="sng" dirty="0"/>
              <a:t> </a:t>
            </a:r>
            <a:r>
              <a:rPr lang="fi-FI" u="sng" dirty="0" err="1"/>
              <a:t>origins</a:t>
            </a:r>
            <a:r>
              <a:rPr lang="fi-FI" u="sng" dirty="0"/>
              <a:t> </a:t>
            </a:r>
            <a:r>
              <a:rPr lang="fi-FI" u="sng" dirty="0" err="1"/>
              <a:t>consist</a:t>
            </a:r>
            <a:r>
              <a:rPr lang="fi-FI" u="sng" dirty="0"/>
              <a:t> of </a:t>
            </a:r>
            <a:r>
              <a:rPr lang="fi-FI" u="sng" dirty="0" err="1"/>
              <a:t>peripheral</a:t>
            </a:r>
            <a:r>
              <a:rPr lang="fi-FI" u="sng" dirty="0"/>
              <a:t> </a:t>
            </a:r>
            <a:r>
              <a:rPr lang="fi-FI" u="sng" dirty="0" err="1"/>
              <a:t>nerve</a:t>
            </a:r>
            <a:r>
              <a:rPr lang="fi-FI" u="sng" dirty="0"/>
              <a:t> (</a:t>
            </a:r>
            <a:r>
              <a:rPr lang="fi-FI" u="sng" dirty="0" err="1"/>
              <a:t>PNnerve</a:t>
            </a:r>
            <a:r>
              <a:rPr lang="fi-FI" u="sng" dirty="0"/>
              <a:t> </a:t>
            </a:r>
            <a:r>
              <a:rPr lang="fi-FI" u="sng" dirty="0" err="1"/>
              <a:t>root</a:t>
            </a:r>
            <a:r>
              <a:rPr lang="fi-FI" u="sng" dirty="0"/>
              <a:t> (NR); </a:t>
            </a:r>
            <a:r>
              <a:rPr lang="fi-FI" u="sng" dirty="0" err="1"/>
              <a:t>spinal</a:t>
            </a:r>
            <a:r>
              <a:rPr lang="fi-FI" u="sng" dirty="0"/>
              <a:t> </a:t>
            </a:r>
            <a:r>
              <a:rPr lang="fi-FI" u="sng" dirty="0" err="1"/>
              <a:t>cord</a:t>
            </a:r>
            <a:r>
              <a:rPr lang="fi-FI" u="sng" dirty="0"/>
              <a:t> (SC); </a:t>
            </a:r>
            <a:r>
              <a:rPr lang="fi-FI" u="sng" dirty="0" err="1"/>
              <a:t>trigeminal</a:t>
            </a:r>
            <a:r>
              <a:rPr lang="fi-FI" u="sng" dirty="0"/>
              <a:t> </a:t>
            </a:r>
            <a:r>
              <a:rPr lang="fi-FI" u="sng" dirty="0" err="1"/>
              <a:t>nerve</a:t>
            </a:r>
            <a:r>
              <a:rPr lang="fi-FI" u="sng" dirty="0"/>
              <a:t> </a:t>
            </a:r>
            <a:r>
              <a:rPr lang="fi-FI" u="sng" dirty="0" err="1"/>
              <a:t>or</a:t>
            </a:r>
            <a:r>
              <a:rPr lang="fi-FI" u="sng" dirty="0"/>
              <a:t> ganglion (TGN); and </a:t>
            </a:r>
            <a:r>
              <a:rPr lang="fi-FI" u="sng" dirty="0" err="1"/>
              <a:t>post-stroke</a:t>
            </a:r>
            <a:r>
              <a:rPr lang="fi-FI" u="sng" dirty="0"/>
              <a:t> </a:t>
            </a:r>
            <a:r>
              <a:rPr lang="fi-FI" u="sng" dirty="0" err="1"/>
              <a:t>supraspinal</a:t>
            </a:r>
            <a:r>
              <a:rPr lang="fi-FI" u="sng" dirty="0"/>
              <a:t> </a:t>
            </a:r>
            <a:r>
              <a:rPr lang="fi-FI" u="sng" dirty="0" err="1"/>
              <a:t>related</a:t>
            </a:r>
            <a:r>
              <a:rPr lang="fi-FI" u="sng" dirty="0"/>
              <a:t> pain (PSP). </a:t>
            </a:r>
            <a:r>
              <a:rPr lang="fi-FI" u="sng" dirty="0" err="1"/>
              <a:t>Raw</a:t>
            </a:r>
            <a:r>
              <a:rPr lang="fi-FI" u="sng" dirty="0"/>
              <a:t> data of 149 </a:t>
            </a:r>
            <a:r>
              <a:rPr lang="fi-FI" u="sng" dirty="0" err="1"/>
              <a:t>patients</a:t>
            </a:r>
            <a:r>
              <a:rPr lang="fi-FI" u="sng" dirty="0"/>
              <a:t> </a:t>
            </a:r>
            <a:r>
              <a:rPr lang="fi-FI" u="sng" dirty="0" err="1"/>
              <a:t>were</a:t>
            </a:r>
            <a:r>
              <a:rPr lang="fi-FI" u="sng" dirty="0"/>
              <a:t> </a:t>
            </a:r>
            <a:r>
              <a:rPr lang="fi-FI" u="sng" dirty="0" err="1"/>
              <a:t>extracted</a:t>
            </a:r>
            <a:r>
              <a:rPr lang="fi-FI" u="sng" dirty="0"/>
              <a:t> </a:t>
            </a:r>
            <a:r>
              <a:rPr lang="fi-FI" u="sng" dirty="0" err="1"/>
              <a:t>from</a:t>
            </a:r>
            <a:r>
              <a:rPr lang="fi-FI" u="sng" dirty="0"/>
              <a:t> 5 (1 </a:t>
            </a:r>
            <a:r>
              <a:rPr lang="fi-FI" u="sng" dirty="0" err="1"/>
              <a:t>parallel</a:t>
            </a:r>
            <a:r>
              <a:rPr lang="fi-FI" u="sng" dirty="0"/>
              <a:t>, 4 </a:t>
            </a:r>
            <a:r>
              <a:rPr lang="fi-FI" u="sng" dirty="0" err="1"/>
              <a:t>cross-over</a:t>
            </a:r>
            <a:r>
              <a:rPr lang="fi-FI" u="sng" dirty="0"/>
              <a:t>) </a:t>
            </a:r>
            <a:r>
              <a:rPr lang="fi-FI" u="sng" dirty="0" err="1"/>
              <a:t>selected</a:t>
            </a:r>
            <a:r>
              <a:rPr lang="fi-FI" u="sng" dirty="0"/>
              <a:t> (</a:t>
            </a:r>
            <a:r>
              <a:rPr lang="fi-FI" u="sng" dirty="0" err="1"/>
              <a:t>from</a:t>
            </a:r>
            <a:r>
              <a:rPr lang="fi-FI" u="sng" dirty="0"/>
              <a:t> 235 </a:t>
            </a:r>
            <a:r>
              <a:rPr lang="fi-FI" u="sng" dirty="0" err="1"/>
              <a:t>articles</a:t>
            </a:r>
            <a:r>
              <a:rPr lang="fi-FI" u="sng" dirty="0"/>
              <a:t>) </a:t>
            </a:r>
            <a:r>
              <a:rPr lang="fi-FI" u="sng" dirty="0" err="1"/>
              <a:t>RCTs</a:t>
            </a:r>
            <a:r>
              <a:rPr lang="fi-FI" u="sng" dirty="0"/>
              <a:t>.</a:t>
            </a:r>
          </a:p>
          <a:p>
            <a:endParaRPr lang="fi-FI" u="sng" dirty="0"/>
          </a:p>
          <a:p>
            <a:r>
              <a:rPr lang="fi-FI" u="sng" dirty="0"/>
              <a:t> A </a:t>
            </a:r>
            <a:r>
              <a:rPr lang="fi-FI" u="sng" dirty="0" err="1"/>
              <a:t>significant</a:t>
            </a:r>
            <a:r>
              <a:rPr lang="fi-FI" u="sng" dirty="0"/>
              <a:t> (P &lt; .001) </a:t>
            </a:r>
            <a:r>
              <a:rPr lang="fi-FI" u="sng" dirty="0" err="1"/>
              <a:t>overall</a:t>
            </a:r>
            <a:r>
              <a:rPr lang="fi-FI" u="sng" dirty="0"/>
              <a:t> </a:t>
            </a:r>
            <a:r>
              <a:rPr lang="fi-FI" u="sng" dirty="0" err="1"/>
              <a:t>analgesic</a:t>
            </a:r>
            <a:r>
              <a:rPr lang="fi-FI" u="sng" dirty="0"/>
              <a:t> </a:t>
            </a:r>
            <a:r>
              <a:rPr lang="fi-FI" u="sng" dirty="0" err="1"/>
              <a:t>effect</a:t>
            </a:r>
            <a:r>
              <a:rPr lang="fi-FI" u="sng" dirty="0"/>
              <a:t> (</a:t>
            </a:r>
            <a:r>
              <a:rPr lang="fi-FI" u="sng" dirty="0" err="1"/>
              <a:t>mean</a:t>
            </a:r>
            <a:r>
              <a:rPr lang="fi-FI" u="sng" dirty="0"/>
              <a:t> </a:t>
            </a:r>
            <a:r>
              <a:rPr lang="fi-FI" u="sng" dirty="0" err="1"/>
              <a:t>percent</a:t>
            </a:r>
            <a:r>
              <a:rPr lang="fi-FI" u="sng" dirty="0"/>
              <a:t> </a:t>
            </a:r>
            <a:r>
              <a:rPr lang="fi-FI" u="sng" dirty="0" err="1"/>
              <a:t>difference</a:t>
            </a:r>
            <a:r>
              <a:rPr lang="fi-FI" u="sng" dirty="0"/>
              <a:t> in pain </a:t>
            </a:r>
            <a:r>
              <a:rPr lang="fi-FI" u="sng" dirty="0" err="1"/>
              <a:t>visual</a:t>
            </a:r>
            <a:r>
              <a:rPr lang="fi-FI" u="sng" dirty="0"/>
              <a:t> </a:t>
            </a:r>
            <a:r>
              <a:rPr lang="fi-FI" u="sng" dirty="0" err="1"/>
              <a:t>analog</a:t>
            </a:r>
            <a:r>
              <a:rPr lang="fi-FI" u="sng" dirty="0"/>
              <a:t> </a:t>
            </a:r>
            <a:r>
              <a:rPr lang="fi-FI" u="sng" dirty="0" err="1"/>
              <a:t>scale</a:t>
            </a:r>
            <a:r>
              <a:rPr lang="fi-FI" u="sng" dirty="0"/>
              <a:t> (VAS) </a:t>
            </a:r>
            <a:r>
              <a:rPr lang="fi-FI" u="sng" dirty="0" err="1"/>
              <a:t>score</a:t>
            </a:r>
            <a:r>
              <a:rPr lang="fi-FI" u="sng" dirty="0"/>
              <a:t> </a:t>
            </a:r>
            <a:r>
              <a:rPr lang="fi-FI" u="sng" dirty="0" err="1"/>
              <a:t>reduction</a:t>
            </a:r>
            <a:r>
              <a:rPr lang="fi-FI" u="sng" dirty="0"/>
              <a:t> with 95% </a:t>
            </a:r>
            <a:r>
              <a:rPr lang="fi-FI" u="sng" dirty="0" err="1"/>
              <a:t>confidence</a:t>
            </a:r>
            <a:r>
              <a:rPr lang="fi-FI" u="sng" dirty="0"/>
              <a:t> </a:t>
            </a:r>
            <a:r>
              <a:rPr lang="fi-FI" u="sng" dirty="0" err="1"/>
              <a:t>interval</a:t>
            </a:r>
            <a:r>
              <a:rPr lang="fi-FI" u="sng" dirty="0"/>
              <a:t>) </a:t>
            </a:r>
            <a:r>
              <a:rPr lang="fi-FI" u="sng" dirty="0" err="1"/>
              <a:t>was</a:t>
            </a:r>
            <a:r>
              <a:rPr lang="fi-FI" u="sng" dirty="0"/>
              <a:t> </a:t>
            </a:r>
            <a:r>
              <a:rPr lang="fi-FI" u="sng" dirty="0" err="1"/>
              <a:t>detected</a:t>
            </a:r>
            <a:r>
              <a:rPr lang="fi-FI" u="sng" dirty="0"/>
              <a:t> with </a:t>
            </a:r>
            <a:r>
              <a:rPr lang="fi-FI" u="sng" dirty="0" err="1"/>
              <a:t>greater</a:t>
            </a:r>
            <a:r>
              <a:rPr lang="fi-FI" u="sng" dirty="0"/>
              <a:t> </a:t>
            </a:r>
            <a:r>
              <a:rPr lang="fi-FI" u="sng" dirty="0" err="1"/>
              <a:t>reduction</a:t>
            </a:r>
            <a:r>
              <a:rPr lang="fi-FI" u="sng" dirty="0"/>
              <a:t> in VAS with </a:t>
            </a:r>
            <a:r>
              <a:rPr lang="fi-FI" u="sng" dirty="0" err="1"/>
              <a:t>rTMS</a:t>
            </a:r>
            <a:r>
              <a:rPr lang="fi-FI" u="sng" dirty="0"/>
              <a:t> in </a:t>
            </a:r>
            <a:r>
              <a:rPr lang="fi-FI" u="sng" dirty="0" err="1"/>
              <a:t>comparison</a:t>
            </a:r>
            <a:r>
              <a:rPr lang="fi-FI" u="sng" dirty="0"/>
              <a:t> to </a:t>
            </a:r>
            <a:r>
              <a:rPr lang="fi-FI" u="sng" dirty="0" err="1"/>
              <a:t>sham</a:t>
            </a:r>
            <a:r>
              <a:rPr lang="fi-FI" u="sng" dirty="0"/>
              <a:t>. </a:t>
            </a:r>
            <a:r>
              <a:rPr lang="fi-FI" u="sng" dirty="0" err="1"/>
              <a:t>Including</a:t>
            </a:r>
            <a:r>
              <a:rPr lang="fi-FI" u="sng" dirty="0"/>
              <a:t> the </a:t>
            </a:r>
            <a:r>
              <a:rPr lang="fi-FI" u="sng" dirty="0" err="1"/>
              <a:t>parallel</a:t>
            </a:r>
            <a:r>
              <a:rPr lang="fi-FI" u="sng" dirty="0"/>
              <a:t> </a:t>
            </a:r>
            <a:r>
              <a:rPr lang="fi-FI" u="sng" dirty="0" err="1"/>
              <a:t>study</a:t>
            </a:r>
            <a:r>
              <a:rPr lang="fi-FI" u="sng" dirty="0"/>
              <a:t> (</a:t>
            </a:r>
            <a:r>
              <a:rPr lang="fi-FI" u="sng" dirty="0" err="1"/>
              <a:t>Khedr</a:t>
            </a:r>
            <a:r>
              <a:rPr lang="fi-FI" u="sng" dirty="0"/>
              <a:t> et </a:t>
            </a:r>
            <a:r>
              <a:rPr lang="fi-FI" u="sng" dirty="0" err="1"/>
              <a:t>al</a:t>
            </a:r>
            <a:r>
              <a:rPr lang="fi-FI" u="sng" dirty="0"/>
              <a:t>), the TGN </a:t>
            </a:r>
            <a:r>
              <a:rPr lang="fi-FI" u="sng" dirty="0" err="1"/>
              <a:t>subgroup</a:t>
            </a:r>
            <a:r>
              <a:rPr lang="fi-FI" u="sng" dirty="0"/>
              <a:t> </a:t>
            </a:r>
            <a:r>
              <a:rPr lang="fi-FI" u="sng" dirty="0" err="1"/>
              <a:t>was</a:t>
            </a:r>
            <a:r>
              <a:rPr lang="fi-FI" u="sng" dirty="0"/>
              <a:t> </a:t>
            </a:r>
            <a:r>
              <a:rPr lang="fi-FI" u="sng" dirty="0" err="1"/>
              <a:t>found</a:t>
            </a:r>
            <a:r>
              <a:rPr lang="fi-FI" u="sng" dirty="0"/>
              <a:t> to </a:t>
            </a:r>
            <a:r>
              <a:rPr lang="fi-FI" u="sng" dirty="0" err="1"/>
              <a:t>have</a:t>
            </a:r>
            <a:r>
              <a:rPr lang="fi-FI" u="sng" dirty="0"/>
              <a:t> the </a:t>
            </a:r>
            <a:r>
              <a:rPr lang="fi-FI" u="sng" dirty="0" err="1"/>
              <a:t>greatest</a:t>
            </a:r>
            <a:r>
              <a:rPr lang="fi-FI" u="sng" dirty="0"/>
              <a:t> </a:t>
            </a:r>
            <a:r>
              <a:rPr lang="fi-FI" u="sng" dirty="0" err="1"/>
              <a:t>analgesic</a:t>
            </a:r>
            <a:r>
              <a:rPr lang="fi-FI" u="sng" dirty="0"/>
              <a:t> </a:t>
            </a:r>
            <a:r>
              <a:rPr lang="fi-FI" u="sng" dirty="0" err="1"/>
              <a:t>effect</a:t>
            </a:r>
            <a:r>
              <a:rPr lang="fi-FI" u="sng" dirty="0"/>
              <a:t> (28.8%), </a:t>
            </a:r>
            <a:r>
              <a:rPr lang="fi-FI" u="sng" dirty="0" err="1"/>
              <a:t>followed</a:t>
            </a:r>
            <a:r>
              <a:rPr lang="fi-FI" u="sng" dirty="0"/>
              <a:t> </a:t>
            </a:r>
            <a:r>
              <a:rPr lang="fi-FI" u="sng" dirty="0" err="1"/>
              <a:t>by</a:t>
            </a:r>
            <a:r>
              <a:rPr lang="fi-FI" u="sng" dirty="0"/>
              <a:t> PSP (16.7%), SC (14.7%), NR (10.0%), and PN (1.5%). The </a:t>
            </a:r>
            <a:r>
              <a:rPr lang="fi-FI" u="sng" dirty="0" err="1"/>
              <a:t>results</a:t>
            </a:r>
            <a:r>
              <a:rPr lang="fi-FI" u="sng" dirty="0"/>
              <a:t> </a:t>
            </a:r>
            <a:r>
              <a:rPr lang="fi-FI" u="sng" dirty="0" err="1"/>
              <a:t>were</a:t>
            </a:r>
            <a:r>
              <a:rPr lang="fi-FI" u="sng" dirty="0"/>
              <a:t> </a:t>
            </a:r>
            <a:r>
              <a:rPr lang="fi-FI" u="sng" dirty="0" err="1"/>
              <a:t>similar</a:t>
            </a:r>
            <a:r>
              <a:rPr lang="fi-FI" u="sng" dirty="0"/>
              <a:t> </a:t>
            </a:r>
            <a:r>
              <a:rPr lang="fi-FI" u="sng" dirty="0" err="1"/>
              <a:t>when</a:t>
            </a:r>
            <a:r>
              <a:rPr lang="fi-FI" u="sng" dirty="0"/>
              <a:t> </a:t>
            </a:r>
            <a:r>
              <a:rPr lang="fi-FI" u="sng" dirty="0" err="1"/>
              <a:t>we</a:t>
            </a:r>
            <a:r>
              <a:rPr lang="fi-FI" u="sng" dirty="0"/>
              <a:t> </a:t>
            </a:r>
            <a:r>
              <a:rPr lang="fi-FI" u="sng" dirty="0" err="1"/>
              <a:t>excluded</a:t>
            </a:r>
            <a:r>
              <a:rPr lang="fi-FI" u="sng" dirty="0"/>
              <a:t> the </a:t>
            </a:r>
            <a:r>
              <a:rPr lang="fi-FI" u="sng" dirty="0" err="1"/>
              <a:t>parallel</a:t>
            </a:r>
            <a:r>
              <a:rPr lang="fi-FI" u="sng" dirty="0"/>
              <a:t> </a:t>
            </a:r>
            <a:r>
              <a:rPr lang="fi-FI" u="sng" dirty="0" err="1"/>
              <a:t>study</a:t>
            </a:r>
            <a:r>
              <a:rPr lang="fi-FI" u="sng" dirty="0"/>
              <a:t> with the </a:t>
            </a:r>
            <a:r>
              <a:rPr lang="fi-FI" u="sng" dirty="0" err="1"/>
              <a:t>greatest</a:t>
            </a:r>
            <a:r>
              <a:rPr lang="fi-FI" u="sng" dirty="0"/>
              <a:t> </a:t>
            </a:r>
            <a:r>
              <a:rPr lang="fi-FI" u="sng" dirty="0" err="1"/>
              <a:t>analgesic</a:t>
            </a:r>
            <a:r>
              <a:rPr lang="fi-FI" u="sng" dirty="0"/>
              <a:t> </a:t>
            </a:r>
            <a:r>
              <a:rPr lang="fi-FI" u="sng" dirty="0" err="1"/>
              <a:t>effect</a:t>
            </a:r>
            <a:r>
              <a:rPr lang="fi-FI" u="sng" dirty="0"/>
              <a:t> </a:t>
            </a:r>
            <a:r>
              <a:rPr lang="fi-FI" u="sng" dirty="0" err="1"/>
              <a:t>observed</a:t>
            </a:r>
            <a:r>
              <a:rPr lang="fi-FI" u="sng" dirty="0"/>
              <a:t> in TGN (33.0%), </a:t>
            </a:r>
            <a:r>
              <a:rPr lang="fi-FI" u="sng" dirty="0" err="1"/>
              <a:t>followed</a:t>
            </a:r>
            <a:r>
              <a:rPr lang="fi-FI" u="sng" dirty="0"/>
              <a:t> </a:t>
            </a:r>
            <a:r>
              <a:rPr lang="fi-FI" u="sng" dirty="0" err="1"/>
              <a:t>by</a:t>
            </a:r>
            <a:r>
              <a:rPr lang="fi-FI" u="sng" dirty="0"/>
              <a:t> SC (14.7%), PSP (10.5%), NR (10.0%), and PN (1.5%). In </a:t>
            </a:r>
            <a:r>
              <a:rPr lang="fi-FI" u="sng" dirty="0" err="1"/>
              <a:t>addition</a:t>
            </a:r>
            <a:r>
              <a:rPr lang="fi-FI" u="sng" dirty="0"/>
              <a:t>, </a:t>
            </a:r>
            <a:r>
              <a:rPr lang="fi-FI" u="sng" dirty="0" err="1"/>
              <a:t>multiple</a:t>
            </a:r>
            <a:r>
              <a:rPr lang="fi-FI" u="sng" dirty="0"/>
              <a:t> (</a:t>
            </a:r>
            <a:r>
              <a:rPr lang="fi-FI" u="sng" dirty="0" err="1"/>
              <a:t>vs</a:t>
            </a:r>
            <a:r>
              <a:rPr lang="fi-FI" u="sng" dirty="0"/>
              <a:t> single, P = .003) </a:t>
            </a:r>
            <a:r>
              <a:rPr lang="fi-FI" u="sng" dirty="0" err="1"/>
              <a:t>sessions</a:t>
            </a:r>
            <a:r>
              <a:rPr lang="fi-FI" u="sng" dirty="0"/>
              <a:t> and </a:t>
            </a:r>
            <a:r>
              <a:rPr lang="fi-FI" u="sng" dirty="0" err="1"/>
              <a:t>lower</a:t>
            </a:r>
            <a:r>
              <a:rPr lang="fi-FI" u="sng" dirty="0"/>
              <a:t> (&gt;1 and ≤10 Hz) </a:t>
            </a:r>
            <a:r>
              <a:rPr lang="fi-FI" u="sng" dirty="0" err="1"/>
              <a:t>treatment</a:t>
            </a:r>
            <a:r>
              <a:rPr lang="fi-FI" u="sng" dirty="0"/>
              <a:t> </a:t>
            </a:r>
            <a:r>
              <a:rPr lang="fi-FI" u="sng" dirty="0" err="1"/>
              <a:t>frequency</a:t>
            </a:r>
            <a:r>
              <a:rPr lang="fi-FI" u="sng" dirty="0"/>
              <a:t> </a:t>
            </a:r>
            <a:r>
              <a:rPr lang="fi-FI" u="sng" dirty="0" err="1"/>
              <a:t>range</a:t>
            </a:r>
            <a:r>
              <a:rPr lang="fi-FI" u="sng" dirty="0"/>
              <a:t> (</a:t>
            </a:r>
            <a:r>
              <a:rPr lang="fi-FI" u="sng" dirty="0" err="1"/>
              <a:t>vs</a:t>
            </a:r>
            <a:r>
              <a:rPr lang="fi-FI" u="sng" dirty="0"/>
              <a:t> &gt;10 Hz) </a:t>
            </a:r>
            <a:r>
              <a:rPr lang="fi-FI" u="sng" dirty="0" err="1"/>
              <a:t>appears</a:t>
            </a:r>
            <a:r>
              <a:rPr lang="fi-FI" u="sng" dirty="0"/>
              <a:t> to </a:t>
            </a:r>
            <a:r>
              <a:rPr lang="fi-FI" u="sng" dirty="0" err="1"/>
              <a:t>generate</a:t>
            </a:r>
            <a:r>
              <a:rPr lang="fi-FI" u="sng" dirty="0"/>
              <a:t> </a:t>
            </a:r>
            <a:r>
              <a:rPr lang="fi-FI" u="sng" dirty="0" err="1"/>
              <a:t>better</a:t>
            </a:r>
            <a:r>
              <a:rPr lang="fi-FI" u="sng" dirty="0"/>
              <a:t> </a:t>
            </a:r>
            <a:r>
              <a:rPr lang="fi-FI" u="sng" dirty="0" err="1"/>
              <a:t>analgesic</a:t>
            </a:r>
            <a:r>
              <a:rPr lang="fi-FI" u="sng" dirty="0"/>
              <a:t> </a:t>
            </a:r>
            <a:r>
              <a:rPr lang="fi-FI" u="sng" dirty="0" err="1"/>
              <a:t>outcome</a:t>
            </a:r>
            <a:r>
              <a:rPr lang="fi-FI" u="sng" dirty="0"/>
              <a:t>.</a:t>
            </a:r>
          </a:p>
          <a:p>
            <a:endParaRPr lang="fi-FI" u="sng" dirty="0"/>
          </a:p>
          <a:p>
            <a:r>
              <a:rPr lang="fi-FI" u="sng" dirty="0"/>
              <a:t> In </a:t>
            </a:r>
            <a:r>
              <a:rPr lang="fi-FI" u="sng" dirty="0" err="1"/>
              <a:t>short</a:t>
            </a:r>
            <a:r>
              <a:rPr lang="fi-FI" u="sng" dirty="0"/>
              <a:t>, </a:t>
            </a:r>
            <a:r>
              <a:rPr lang="fi-FI" u="sng" dirty="0" err="1"/>
              <a:t>rTMS</a:t>
            </a:r>
            <a:r>
              <a:rPr lang="fi-FI" u="sng" dirty="0"/>
              <a:t> </a:t>
            </a:r>
            <a:r>
              <a:rPr lang="fi-FI" u="sng" dirty="0" err="1"/>
              <a:t>appears</a:t>
            </a:r>
            <a:r>
              <a:rPr lang="fi-FI" u="sng" dirty="0"/>
              <a:t> to </a:t>
            </a:r>
            <a:r>
              <a:rPr lang="fi-FI" u="sng" dirty="0" err="1"/>
              <a:t>be</a:t>
            </a:r>
            <a:r>
              <a:rPr lang="fi-FI" u="sng" dirty="0"/>
              <a:t> </a:t>
            </a:r>
            <a:r>
              <a:rPr lang="fi-FI" u="sng" dirty="0" err="1"/>
              <a:t>more</a:t>
            </a:r>
            <a:r>
              <a:rPr lang="fi-FI" u="sng" dirty="0"/>
              <a:t> </a:t>
            </a:r>
            <a:r>
              <a:rPr lang="fi-FI" u="sng" dirty="0" err="1"/>
              <a:t>effective</a:t>
            </a:r>
            <a:r>
              <a:rPr lang="fi-FI" u="sng" dirty="0"/>
              <a:t> in </a:t>
            </a:r>
            <a:r>
              <a:rPr lang="fi-FI" u="sng" dirty="0" err="1"/>
              <a:t>suppressing</a:t>
            </a:r>
            <a:r>
              <a:rPr lang="fi-FI" u="sng" dirty="0"/>
              <a:t> </a:t>
            </a:r>
            <a:r>
              <a:rPr lang="fi-FI" u="sng" dirty="0" err="1"/>
              <a:t>centrally</a:t>
            </a:r>
            <a:r>
              <a:rPr lang="fi-FI" u="sng" dirty="0"/>
              <a:t> </a:t>
            </a:r>
            <a:r>
              <a:rPr lang="fi-FI" u="sng" dirty="0" err="1"/>
              <a:t>than</a:t>
            </a:r>
            <a:r>
              <a:rPr lang="fi-FI" u="sng" dirty="0"/>
              <a:t> </a:t>
            </a:r>
            <a:r>
              <a:rPr lang="fi-FI" u="sng" dirty="0" err="1"/>
              <a:t>peripherally</a:t>
            </a:r>
            <a:r>
              <a:rPr lang="fi-FI" u="sng" dirty="0"/>
              <a:t> </a:t>
            </a:r>
            <a:r>
              <a:rPr lang="fi-FI" u="sng" dirty="0" err="1"/>
              <a:t>originated</a:t>
            </a:r>
            <a:r>
              <a:rPr lang="fi-FI" u="sng" dirty="0"/>
              <a:t> </a:t>
            </a:r>
            <a:r>
              <a:rPr lang="fi-FI" u="sng" dirty="0" err="1"/>
              <a:t>neuropathic</a:t>
            </a:r>
            <a:r>
              <a:rPr lang="fi-FI" u="sng" dirty="0"/>
              <a:t> pain </a:t>
            </a:r>
            <a:r>
              <a:rPr lang="fi-FI" u="sng" dirty="0" err="1"/>
              <a:t>states</a:t>
            </a:r>
            <a:r>
              <a:rPr lang="fi-FI" u="sng" dirty="0"/>
              <a:t>.</a:t>
            </a:r>
          </a:p>
        </p:txBody>
      </p:sp>
    </p:spTree>
    <p:extLst>
      <p:ext uri="{BB962C8B-B14F-4D97-AF65-F5344CB8AC3E}">
        <p14:creationId xmlns:p14="http://schemas.microsoft.com/office/powerpoint/2010/main" val="420657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833" y="275167"/>
            <a:ext cx="10363200" cy="914400"/>
          </a:xfrm>
        </p:spPr>
        <p:txBody>
          <a:bodyPr/>
          <a:lstStyle/>
          <a:p>
            <a:r>
              <a:rPr lang="en-US" dirty="0" err="1"/>
              <a:t>rTMS</a:t>
            </a:r>
            <a:r>
              <a:rPr lang="en-US" dirty="0"/>
              <a:t> for lower back pain </a:t>
            </a:r>
          </a:p>
        </p:txBody>
      </p:sp>
      <p:sp>
        <p:nvSpPr>
          <p:cNvPr id="3" name="Rectangle 2"/>
          <p:cNvSpPr/>
          <p:nvPr/>
        </p:nvSpPr>
        <p:spPr>
          <a:xfrm>
            <a:off x="211667" y="1906350"/>
            <a:ext cx="11514665" cy="4801315"/>
          </a:xfrm>
          <a:prstGeom prst="rect">
            <a:avLst/>
          </a:prstGeom>
        </p:spPr>
        <p:txBody>
          <a:bodyPr wrap="square">
            <a:spAutoFit/>
          </a:bodyPr>
          <a:lstStyle/>
          <a:p>
            <a:r>
              <a:rPr lang="en-US" u="sng" dirty="0" err="1"/>
              <a:t>Bioelectromagnetics</a:t>
            </a:r>
            <a:r>
              <a:rPr lang="en-US" u="sng" dirty="0"/>
              <a:t>. 2016 Aug 22. </a:t>
            </a:r>
            <a:r>
              <a:rPr lang="en-US" u="sng" dirty="0" err="1"/>
              <a:t>doi</a:t>
            </a:r>
            <a:r>
              <a:rPr lang="en-US" u="sng" dirty="0"/>
              <a:t>: 10.1002/bem.22001. [</a:t>
            </a:r>
            <a:r>
              <a:rPr lang="en-US" u="sng" dirty="0" err="1"/>
              <a:t>Epub</a:t>
            </a:r>
            <a:r>
              <a:rPr lang="en-US" u="sng" dirty="0"/>
              <a:t> ahead of print]</a:t>
            </a:r>
          </a:p>
          <a:p>
            <a:r>
              <a:rPr lang="en-US" sz="2400" u="sng" dirty="0"/>
              <a:t>Analgesic effect of repetitive </a:t>
            </a:r>
            <a:r>
              <a:rPr lang="en-US" sz="2400" u="sng" dirty="0" err="1"/>
              <a:t>transcranial</a:t>
            </a:r>
            <a:r>
              <a:rPr lang="en-US" sz="2400" u="sng" dirty="0"/>
              <a:t> magnetic stimulation (</a:t>
            </a:r>
            <a:r>
              <a:rPr lang="en-US" sz="2400" u="sng" dirty="0" err="1"/>
              <a:t>rTMS</a:t>
            </a:r>
            <a:r>
              <a:rPr lang="en-US" sz="2400" u="sng" dirty="0"/>
              <a:t>) in patients with chronic low back pain. </a:t>
            </a:r>
            <a:r>
              <a:rPr lang="en-US" i="1" u="sng" dirty="0" err="1">
                <a:solidFill>
                  <a:srgbClr val="FF0000"/>
                </a:solidFill>
              </a:rPr>
              <a:t>Ambriz-Tututi</a:t>
            </a:r>
            <a:r>
              <a:rPr lang="en-US" i="1" u="sng" dirty="0">
                <a:solidFill>
                  <a:srgbClr val="FF0000"/>
                </a:solidFill>
              </a:rPr>
              <a:t>  et al</a:t>
            </a:r>
          </a:p>
          <a:p>
            <a:endParaRPr lang="en-US" u="sng" dirty="0"/>
          </a:p>
          <a:p>
            <a:r>
              <a:rPr lang="en-US" u="sng" dirty="0"/>
              <a:t>The objective of the present study was to assess the benefits of 1-week repetitive </a:t>
            </a:r>
            <a:r>
              <a:rPr lang="en-US" u="sng" dirty="0" err="1"/>
              <a:t>transcranial</a:t>
            </a:r>
            <a:r>
              <a:rPr lang="en-US" u="sng" dirty="0"/>
              <a:t> magnetic stimulation (</a:t>
            </a:r>
            <a:r>
              <a:rPr lang="en-US" u="sng" dirty="0" err="1"/>
              <a:t>rTMS</a:t>
            </a:r>
            <a:r>
              <a:rPr lang="en-US" u="sng" dirty="0"/>
              <a:t>) in patients with chronic low back pain (LBP).</a:t>
            </a:r>
          </a:p>
          <a:p>
            <a:r>
              <a:rPr lang="en-US" u="sng" dirty="0"/>
              <a:t> The visual analogue scale (VAS), Short Form McGill pain questionnaire (SF-MPQ), and Short Form 36 Health Survey were used to evaluate the effect of this treatment.</a:t>
            </a:r>
          </a:p>
          <a:p>
            <a:r>
              <a:rPr lang="en-US" u="sng" dirty="0"/>
              <a:t> Eighty-two patients diagnosed with LBP were divided randomly into three groups: </a:t>
            </a:r>
            <a:r>
              <a:rPr lang="en-US" u="sng" dirty="0" err="1"/>
              <a:t>rTMS</a:t>
            </a:r>
            <a:r>
              <a:rPr lang="en-US" u="sng" dirty="0"/>
              <a:t>-treated group, sham group, and physical therapy-treated group. </a:t>
            </a:r>
          </a:p>
          <a:p>
            <a:r>
              <a:rPr lang="en-US" u="sng" dirty="0"/>
              <a:t>We observed a significant reduction in VAS and SF-MPQ scores in the </a:t>
            </a:r>
            <a:r>
              <a:rPr lang="en-US" u="sng" dirty="0" err="1"/>
              <a:t>rTMS</a:t>
            </a:r>
            <a:r>
              <a:rPr lang="en-US" u="sng" dirty="0"/>
              <a:t>-treated group, but not in the sham group. Moreover, patients who received </a:t>
            </a:r>
            <a:r>
              <a:rPr lang="en-US" u="sng" dirty="0" err="1"/>
              <a:t>rTMS</a:t>
            </a:r>
            <a:r>
              <a:rPr lang="en-US" u="sng" dirty="0"/>
              <a:t> had a lower mean pain score than patients treated with physical therapy.</a:t>
            </a:r>
          </a:p>
          <a:p>
            <a:r>
              <a:rPr lang="en-US" u="sng" dirty="0"/>
              <a:t> Our study suggests that </a:t>
            </a:r>
            <a:r>
              <a:rPr lang="en-US" u="sng" dirty="0" err="1"/>
              <a:t>rTMS</a:t>
            </a:r>
            <a:r>
              <a:rPr lang="en-US" u="sng" dirty="0"/>
              <a:t> produces safe, significant, and long-term </a:t>
            </a:r>
            <a:r>
              <a:rPr lang="en-US" sz="2400" u="sng" dirty="0">
                <a:solidFill>
                  <a:srgbClr val="FF0000"/>
                </a:solidFill>
              </a:rPr>
              <a:t>(1 month) </a:t>
            </a:r>
            <a:r>
              <a:rPr lang="en-US" u="sng" dirty="0"/>
              <a:t>relief in patients with LBP without evident side effects. This study shows for the first time that long-term repeated sessions of </a:t>
            </a:r>
            <a:r>
              <a:rPr lang="en-US" u="sng" dirty="0" err="1"/>
              <a:t>rTMS</a:t>
            </a:r>
            <a:r>
              <a:rPr lang="en-US" u="sng" dirty="0"/>
              <a:t> decrease pain perception of LBP. </a:t>
            </a:r>
            <a:endParaRPr lang="en-US" dirty="0"/>
          </a:p>
        </p:txBody>
      </p:sp>
      <p:pic>
        <p:nvPicPr>
          <p:cNvPr id="4" name="Picture 3" descr="imag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52000" y="266700"/>
            <a:ext cx="2540000" cy="1603262"/>
          </a:xfrm>
          <a:prstGeom prst="rect">
            <a:avLst/>
          </a:prstGeom>
        </p:spPr>
      </p:pic>
    </p:spTree>
    <p:extLst>
      <p:ext uri="{BB962C8B-B14F-4D97-AF65-F5344CB8AC3E}">
        <p14:creationId xmlns:p14="http://schemas.microsoft.com/office/powerpoint/2010/main" val="1500294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3366" y="236897"/>
            <a:ext cx="10363200" cy="914400"/>
          </a:xfrm>
        </p:spPr>
        <p:txBody>
          <a:bodyPr/>
          <a:lstStyle/>
          <a:p>
            <a:r>
              <a:rPr lang="en-US" dirty="0" err="1"/>
              <a:t>rTMS</a:t>
            </a:r>
            <a:r>
              <a:rPr lang="en-US" dirty="0"/>
              <a:t> in Spinal Cord Injury</a:t>
            </a:r>
          </a:p>
        </p:txBody>
      </p:sp>
      <p:sp>
        <p:nvSpPr>
          <p:cNvPr id="3" name="Rectangle 2"/>
          <p:cNvSpPr/>
          <p:nvPr/>
        </p:nvSpPr>
        <p:spPr>
          <a:xfrm>
            <a:off x="0" y="1204746"/>
            <a:ext cx="12192000" cy="4647427"/>
          </a:xfrm>
          <a:prstGeom prst="rect">
            <a:avLst/>
          </a:prstGeom>
        </p:spPr>
        <p:txBody>
          <a:bodyPr wrap="square">
            <a:spAutoFit/>
          </a:bodyPr>
          <a:lstStyle/>
          <a:p>
            <a:r>
              <a:rPr lang="en-US" sz="2000" b="1" dirty="0" err="1"/>
              <a:t>rTMS</a:t>
            </a:r>
            <a:r>
              <a:rPr lang="en-US" sz="2000" b="1" dirty="0"/>
              <a:t> of the prefrontal cortex has analgesic effects on neuropathic pain</a:t>
            </a:r>
          </a:p>
          <a:p>
            <a:r>
              <a:rPr lang="en-US" sz="2000" b="1" dirty="0"/>
              <a:t> in subjects with spinal cord injury.</a:t>
            </a:r>
          </a:p>
          <a:p>
            <a:r>
              <a:rPr lang="en-US" sz="2000" b="1" dirty="0"/>
              <a:t>Randomized controlled trial </a:t>
            </a:r>
            <a:r>
              <a:rPr lang="en-US" sz="2000" b="1" i="1" dirty="0" err="1">
                <a:solidFill>
                  <a:srgbClr val="FF0000"/>
                </a:solidFill>
              </a:rPr>
              <a:t>Nardone</a:t>
            </a:r>
            <a:r>
              <a:rPr lang="en-US" sz="2000" b="1" i="1" dirty="0">
                <a:solidFill>
                  <a:srgbClr val="FF0000"/>
                </a:solidFill>
              </a:rPr>
              <a:t> R, et al. Spinal Cord. 2017.</a:t>
            </a:r>
          </a:p>
          <a:p>
            <a:endParaRPr lang="en-US" sz="2000" b="1" dirty="0"/>
          </a:p>
          <a:p>
            <a:r>
              <a:rPr lang="en-US" dirty="0"/>
              <a:t> In this study, we performed PMC/DLPFC </a:t>
            </a:r>
            <a:r>
              <a:rPr lang="en-US" dirty="0" err="1"/>
              <a:t>rTMS</a:t>
            </a:r>
            <a:r>
              <a:rPr lang="en-US" dirty="0"/>
              <a:t> in subjects with SCI and neuropathic pain. Twelve subjects with chronic cervical or thoracic SCI were randomized to receive 1250 pulses at 10 Hz </a:t>
            </a:r>
            <a:r>
              <a:rPr lang="en-US" dirty="0" err="1"/>
              <a:t>rTMS</a:t>
            </a:r>
            <a:r>
              <a:rPr lang="en-US" dirty="0"/>
              <a:t> (n=6) or sham </a:t>
            </a:r>
            <a:r>
              <a:rPr lang="en-US" dirty="0" err="1"/>
              <a:t>rTMS</a:t>
            </a:r>
            <a:r>
              <a:rPr lang="en-US" dirty="0"/>
              <a:t> (n=6) treatment for 10 sessions over 2 weeks. The visual analog scale, the sensory and affective pain rating indices of the McGill Pain Questionnaire (MPQ), the Hamilton Depression Rating Scale and the Hamilton Anxiety Rating Scale were used to assed pain and mood at baseline (T0), 1 day after the first week of treatment (T1), 1 day (T2), 1 week (T3) and 1 month (T4) after the last intervention.</a:t>
            </a:r>
          </a:p>
          <a:p>
            <a:endParaRPr lang="en-US" dirty="0"/>
          </a:p>
          <a:p>
            <a:r>
              <a:rPr lang="en-US" dirty="0"/>
              <a:t> Subjects who received active </a:t>
            </a:r>
            <a:r>
              <a:rPr lang="en-US" dirty="0" err="1"/>
              <a:t>rTMS</a:t>
            </a:r>
            <a:r>
              <a:rPr lang="en-US" dirty="0"/>
              <a:t> had a statistically significant reduction in pain symptoms in comparison with their baseline pain, whereas sham </a:t>
            </a:r>
            <a:r>
              <a:rPr lang="en-US" dirty="0" err="1"/>
              <a:t>rTMS</a:t>
            </a:r>
            <a:r>
              <a:rPr lang="en-US" dirty="0"/>
              <a:t> participants had a non-significant change in daily pain from their baseline pain.</a:t>
            </a:r>
          </a:p>
          <a:p>
            <a:endParaRPr lang="en-US" dirty="0"/>
          </a:p>
          <a:p>
            <a:r>
              <a:rPr lang="en-US" dirty="0"/>
              <a:t>The findings of this preliminary study in a small patient sample suggest that </a:t>
            </a:r>
            <a:r>
              <a:rPr lang="en-US" dirty="0" err="1"/>
              <a:t>rTMS</a:t>
            </a:r>
            <a:r>
              <a:rPr lang="en-US" dirty="0"/>
              <a:t> of the PMC/DLPFC may be effective in relieving neuropathic pain in SCI patients.</a:t>
            </a:r>
          </a:p>
        </p:txBody>
      </p:sp>
      <p:pic>
        <p:nvPicPr>
          <p:cNvPr id="4" name="Picture 3" descr="imag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86333" y="0"/>
            <a:ext cx="3005667" cy="1803400"/>
          </a:xfrm>
          <a:prstGeom prst="rect">
            <a:avLst/>
          </a:prstGeom>
        </p:spPr>
      </p:pic>
    </p:spTree>
    <p:extLst>
      <p:ext uri="{BB962C8B-B14F-4D97-AF65-F5344CB8AC3E}">
        <p14:creationId xmlns:p14="http://schemas.microsoft.com/office/powerpoint/2010/main" val="3460050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7034" y="279231"/>
            <a:ext cx="10363200" cy="914400"/>
          </a:xfrm>
        </p:spPr>
        <p:txBody>
          <a:bodyPr/>
          <a:lstStyle/>
          <a:p>
            <a:r>
              <a:rPr lang="en-US" dirty="0" err="1"/>
              <a:t>rTMS</a:t>
            </a:r>
            <a:r>
              <a:rPr lang="en-US" dirty="0"/>
              <a:t> Post Stroke Pain</a:t>
            </a:r>
          </a:p>
        </p:txBody>
      </p:sp>
      <p:sp>
        <p:nvSpPr>
          <p:cNvPr id="3" name="Rectangle 2"/>
          <p:cNvSpPr/>
          <p:nvPr/>
        </p:nvSpPr>
        <p:spPr>
          <a:xfrm>
            <a:off x="211666" y="1133355"/>
            <a:ext cx="11980334" cy="5724645"/>
          </a:xfrm>
          <a:prstGeom prst="rect">
            <a:avLst/>
          </a:prstGeom>
        </p:spPr>
        <p:txBody>
          <a:bodyPr wrap="square">
            <a:spAutoFit/>
          </a:bodyPr>
          <a:lstStyle/>
          <a:p>
            <a:endParaRPr lang="en-US" dirty="0"/>
          </a:p>
          <a:p>
            <a:r>
              <a:rPr lang="en-US" sz="2400" dirty="0" err="1"/>
              <a:t>rTMS</a:t>
            </a:r>
            <a:r>
              <a:rPr lang="en-US" sz="2400" dirty="0"/>
              <a:t> once a week induces sustainable long-term relief of central </a:t>
            </a:r>
            <a:r>
              <a:rPr lang="en-US" sz="2400" dirty="0" err="1"/>
              <a:t>poststroke</a:t>
            </a:r>
            <a:r>
              <a:rPr lang="en-US" sz="2400" dirty="0"/>
              <a:t> pain.</a:t>
            </a:r>
          </a:p>
          <a:p>
            <a:r>
              <a:rPr lang="en-US" i="1" dirty="0">
                <a:solidFill>
                  <a:srgbClr val="FF0000"/>
                </a:solidFill>
              </a:rPr>
              <a:t>Kobayashi et al. </a:t>
            </a:r>
            <a:r>
              <a:rPr lang="en-US" i="1" dirty="0" err="1">
                <a:solidFill>
                  <a:srgbClr val="FF0000"/>
                </a:solidFill>
              </a:rPr>
              <a:t>Neuromodulation</a:t>
            </a:r>
            <a:r>
              <a:rPr lang="en-US" i="1" dirty="0">
                <a:solidFill>
                  <a:srgbClr val="FF0000"/>
                </a:solidFill>
              </a:rPr>
              <a:t>. 2015 </a:t>
            </a:r>
          </a:p>
          <a:p>
            <a:endParaRPr lang="en-US" dirty="0"/>
          </a:p>
          <a:p>
            <a:endParaRPr lang="en-US" dirty="0"/>
          </a:p>
          <a:p>
            <a:r>
              <a:rPr lang="en-US" dirty="0"/>
              <a:t>Eighteen patients with central </a:t>
            </a:r>
            <a:r>
              <a:rPr lang="en-US" dirty="0" err="1"/>
              <a:t>poststroke</a:t>
            </a:r>
            <a:r>
              <a:rPr lang="en-US" dirty="0"/>
              <a:t> pain were included in this study. </a:t>
            </a:r>
            <a:r>
              <a:rPr lang="en-US" dirty="0" err="1"/>
              <a:t>rTMS</a:t>
            </a:r>
            <a:r>
              <a:rPr lang="en-US" dirty="0"/>
              <a:t> (10 trains of 10-sec 5 Hz-</a:t>
            </a:r>
            <a:r>
              <a:rPr lang="en-US" dirty="0" err="1"/>
              <a:t>rTMS</a:t>
            </a:r>
            <a:r>
              <a:rPr lang="en-US" dirty="0"/>
              <a:t>) was delivered over the primary motor cortex on the affected side. The </a:t>
            </a:r>
            <a:r>
              <a:rPr lang="en-US" dirty="0" err="1"/>
              <a:t>rTMS</a:t>
            </a:r>
            <a:r>
              <a:rPr lang="en-US" dirty="0"/>
              <a:t> session was repeated once a week for 12 weeks, and for six patients the intervention was continued for one year. The degree of the pain was assessed before each weekly </a:t>
            </a:r>
            <a:r>
              <a:rPr lang="en-US" dirty="0" err="1"/>
              <a:t>rTMS</a:t>
            </a:r>
            <a:r>
              <a:rPr lang="en-US" dirty="0"/>
              <a:t> session to evaluate sustainable effects.</a:t>
            </a:r>
          </a:p>
          <a:p>
            <a:endParaRPr lang="en-US" dirty="0"/>
          </a:p>
          <a:p>
            <a:r>
              <a:rPr lang="en-US" dirty="0"/>
              <a:t>The effects of the </a:t>
            </a:r>
            <a:r>
              <a:rPr lang="en-US" dirty="0" err="1"/>
              <a:t>rTMS</a:t>
            </a:r>
            <a:r>
              <a:rPr lang="en-US" dirty="0"/>
              <a:t> reached a plateau at the eighth week. At the 12th week, the </a:t>
            </a:r>
            <a:r>
              <a:rPr lang="en-US" dirty="0" err="1"/>
              <a:t>rTMS</a:t>
            </a:r>
            <a:r>
              <a:rPr lang="en-US" dirty="0"/>
              <a:t> was effective in 61.1% of the patients; 5 of the 18 patients showed more than 70% reduction based on a visual analog scale, 6 patients showed 40-69% reduction, and 7 remained at a pain reduction level of less than 40%. When patients were divided into two groups with or without severe </a:t>
            </a:r>
            <a:r>
              <a:rPr lang="en-US" dirty="0" err="1"/>
              <a:t>dysesthesia</a:t>
            </a:r>
            <a:r>
              <a:rPr lang="en-US" dirty="0"/>
              <a:t>, it was found that eight patients with severe </a:t>
            </a:r>
            <a:r>
              <a:rPr lang="en-US" dirty="0" err="1"/>
              <a:t>dysesthesia</a:t>
            </a:r>
            <a:r>
              <a:rPr lang="en-US" dirty="0"/>
              <a:t> showed less pain relief than those without. In the six patients who continued </a:t>
            </a:r>
            <a:r>
              <a:rPr lang="en-US" dirty="0" err="1"/>
              <a:t>rTMS</a:t>
            </a:r>
            <a:r>
              <a:rPr lang="en-US" dirty="0"/>
              <a:t> for one year, the pain relief effects also were sustained.</a:t>
            </a:r>
          </a:p>
          <a:p>
            <a:endParaRPr lang="en-US" dirty="0"/>
          </a:p>
          <a:p>
            <a:endParaRPr lang="en-US" dirty="0"/>
          </a:p>
          <a:p>
            <a:r>
              <a:rPr lang="en-US" dirty="0"/>
              <a:t>Although this was an open-label study without a control group, our findings suggest that </a:t>
            </a:r>
            <a:r>
              <a:rPr lang="en-US" dirty="0" err="1"/>
              <a:t>rTMS</a:t>
            </a:r>
            <a:r>
              <a:rPr lang="en-US" dirty="0"/>
              <a:t> of the primary motor cortex, when maintained once a week, could help to relieve </a:t>
            </a:r>
            <a:r>
              <a:rPr lang="en-US" dirty="0" err="1"/>
              <a:t>poststroke</a:t>
            </a:r>
            <a:r>
              <a:rPr lang="en-US" dirty="0"/>
              <a:t> pain.</a:t>
            </a:r>
          </a:p>
        </p:txBody>
      </p:sp>
      <p:pic>
        <p:nvPicPr>
          <p:cNvPr id="4" name="Picture 3" descr="downloa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3499" y="0"/>
            <a:ext cx="1735666" cy="1130056"/>
          </a:xfrm>
          <a:prstGeom prst="rect">
            <a:avLst/>
          </a:prstGeom>
        </p:spPr>
      </p:pic>
    </p:spTree>
    <p:extLst>
      <p:ext uri="{BB962C8B-B14F-4D97-AF65-F5344CB8AC3E}">
        <p14:creationId xmlns:p14="http://schemas.microsoft.com/office/powerpoint/2010/main" val="2026914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2700" y="0"/>
            <a:ext cx="10363200" cy="914400"/>
          </a:xfrm>
        </p:spPr>
        <p:txBody>
          <a:bodyPr/>
          <a:lstStyle/>
          <a:p>
            <a:r>
              <a:rPr lang="en-US" dirty="0" err="1"/>
              <a:t>rTMS</a:t>
            </a:r>
            <a:r>
              <a:rPr lang="en-US" dirty="0"/>
              <a:t> for Fibromyalgia</a:t>
            </a:r>
          </a:p>
        </p:txBody>
      </p:sp>
      <p:sp>
        <p:nvSpPr>
          <p:cNvPr id="3" name="Rectangle 2"/>
          <p:cNvSpPr/>
          <p:nvPr/>
        </p:nvSpPr>
        <p:spPr>
          <a:xfrm>
            <a:off x="0" y="948689"/>
            <a:ext cx="12191999" cy="5816978"/>
          </a:xfrm>
          <a:prstGeom prst="rect">
            <a:avLst/>
          </a:prstGeom>
        </p:spPr>
        <p:txBody>
          <a:bodyPr wrap="square">
            <a:spAutoFit/>
          </a:bodyPr>
          <a:lstStyle/>
          <a:p>
            <a:r>
              <a:rPr lang="en-US" sz="2400" dirty="0"/>
              <a:t>Repetitive </a:t>
            </a:r>
            <a:r>
              <a:rPr lang="en-US" sz="2400" dirty="0" err="1"/>
              <a:t>Transcranial</a:t>
            </a:r>
            <a:r>
              <a:rPr lang="en-US" sz="2400" dirty="0"/>
              <a:t> Magnetic Stimulation for Fibromyalgia: </a:t>
            </a:r>
          </a:p>
          <a:p>
            <a:r>
              <a:rPr lang="en-US" sz="2400" dirty="0"/>
              <a:t>Systematic Review and Meta-Analysis.</a:t>
            </a:r>
          </a:p>
          <a:p>
            <a:r>
              <a:rPr lang="en-US" i="1" dirty="0" err="1">
                <a:solidFill>
                  <a:srgbClr val="FF0000"/>
                </a:solidFill>
              </a:rPr>
              <a:t>Knijnik</a:t>
            </a:r>
            <a:r>
              <a:rPr lang="en-US" i="1" dirty="0">
                <a:solidFill>
                  <a:srgbClr val="FF0000"/>
                </a:solidFill>
              </a:rPr>
              <a:t> LM, et al. Pain </a:t>
            </a:r>
            <a:r>
              <a:rPr lang="en-US" i="1" dirty="0" err="1">
                <a:solidFill>
                  <a:srgbClr val="FF0000"/>
                </a:solidFill>
              </a:rPr>
              <a:t>Pract</a:t>
            </a:r>
            <a:r>
              <a:rPr lang="en-US" i="1" dirty="0">
                <a:solidFill>
                  <a:srgbClr val="FF0000"/>
                </a:solidFill>
              </a:rPr>
              <a:t>. 2016.</a:t>
            </a:r>
          </a:p>
          <a:p>
            <a:endParaRPr lang="en-US" b="1" dirty="0"/>
          </a:p>
          <a:p>
            <a:r>
              <a:rPr lang="en-US" dirty="0"/>
              <a:t>To evaluate the efficacy of </a:t>
            </a:r>
            <a:r>
              <a:rPr lang="en-US" dirty="0" err="1"/>
              <a:t>rTMS</a:t>
            </a:r>
            <a:r>
              <a:rPr lang="en-US" dirty="0"/>
              <a:t> on </a:t>
            </a:r>
            <a:r>
              <a:rPr lang="en-US" dirty="0" err="1"/>
              <a:t>Fibromylagia</a:t>
            </a:r>
            <a:r>
              <a:rPr lang="en-US" dirty="0"/>
              <a:t> (FM), a comprehensive systematic review and meta-analysis were performed.</a:t>
            </a:r>
          </a:p>
          <a:p>
            <a:endParaRPr lang="en-US" dirty="0"/>
          </a:p>
          <a:p>
            <a:r>
              <a:rPr lang="en-US" dirty="0"/>
              <a:t> Relevant published, English and Portuguese language, randomized clinical trials (RCT) comparing </a:t>
            </a:r>
            <a:r>
              <a:rPr lang="en-US" dirty="0" err="1"/>
              <a:t>rTMS</a:t>
            </a:r>
            <a:r>
              <a:rPr lang="en-US" dirty="0"/>
              <a:t> (irrespective of the stimulation protocol) to sham stimulation for treating FM pain intensity, depression, and/or quality of life (</a:t>
            </a:r>
            <a:r>
              <a:rPr lang="en-US" dirty="0" err="1"/>
              <a:t>QoL</a:t>
            </a:r>
            <a:r>
              <a:rPr lang="en-US" dirty="0"/>
              <a:t>) were identified, considering only those with low risk for bias. Trials available until April 2014 were searched through MEDLINE, EMBASE, the Cochrane Library Databases, and other 26 relevant medical databases covering from every continent. The outcomes for pain, depression, and </a:t>
            </a:r>
            <a:r>
              <a:rPr lang="en-US" dirty="0" err="1"/>
              <a:t>QoL</a:t>
            </a:r>
            <a:r>
              <a:rPr lang="en-US" dirty="0"/>
              <a:t> assessed closest to the 30th day after </a:t>
            </a:r>
            <a:r>
              <a:rPr lang="en-US" dirty="0" err="1"/>
              <a:t>rTMS</a:t>
            </a:r>
            <a:r>
              <a:rPr lang="en-US" dirty="0"/>
              <a:t> treatment were extracted, and changes from baseline were calculated to compare the effects of </a:t>
            </a:r>
            <a:r>
              <a:rPr lang="en-US" dirty="0" err="1"/>
              <a:t>rTMS</a:t>
            </a:r>
            <a:r>
              <a:rPr lang="en-US" dirty="0"/>
              <a:t> vs. placebo.</a:t>
            </a:r>
          </a:p>
          <a:p>
            <a:endParaRPr lang="en-US" dirty="0"/>
          </a:p>
          <a:p>
            <a:r>
              <a:rPr lang="en-US" dirty="0"/>
              <a:t> One hundred and sixty-three articles were screened, and five with moderate to high quality were included. </a:t>
            </a:r>
            <a:r>
              <a:rPr lang="en-US" dirty="0" err="1"/>
              <a:t>rTMS</a:t>
            </a:r>
            <a:r>
              <a:rPr lang="en-US" dirty="0"/>
              <a:t> improved </a:t>
            </a:r>
            <a:r>
              <a:rPr lang="en-US" dirty="0" err="1"/>
              <a:t>QoL</a:t>
            </a:r>
            <a:r>
              <a:rPr lang="en-US" dirty="0"/>
              <a:t> with a moderate effect size (Pooled SMD = -0.472 95%CI = -0.80 to -0.14); it showed a trend toward reducing pain intensity (SMD = -0.64 95%CI = -0.31 to 0.017), but did not change depressive symptoms.</a:t>
            </a:r>
          </a:p>
          <a:p>
            <a:endParaRPr lang="en-US" dirty="0"/>
          </a:p>
          <a:p>
            <a:r>
              <a:rPr lang="en-US" dirty="0"/>
              <a:t> In comparison with sham stimulation, </a:t>
            </a:r>
            <a:r>
              <a:rPr lang="en-US" dirty="0" err="1"/>
              <a:t>rTMS</a:t>
            </a:r>
            <a:r>
              <a:rPr lang="en-US" dirty="0"/>
              <a:t> demonstrated superior effect on the </a:t>
            </a:r>
            <a:r>
              <a:rPr lang="en-US" dirty="0" err="1"/>
              <a:t>QoL</a:t>
            </a:r>
            <a:r>
              <a:rPr lang="en-US" dirty="0"/>
              <a:t> of patients with FM 1 month after starting therapy</a:t>
            </a:r>
          </a:p>
        </p:txBody>
      </p:sp>
      <p:pic>
        <p:nvPicPr>
          <p:cNvPr id="4" name="Picture 3" descr="imag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84115" y="0"/>
            <a:ext cx="3107885" cy="2277534"/>
          </a:xfrm>
          <a:prstGeom prst="rect">
            <a:avLst/>
          </a:prstGeom>
        </p:spPr>
      </p:pic>
    </p:spTree>
    <p:extLst>
      <p:ext uri="{BB962C8B-B14F-4D97-AF65-F5344CB8AC3E}">
        <p14:creationId xmlns:p14="http://schemas.microsoft.com/office/powerpoint/2010/main" val="1222969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3866" y="0"/>
            <a:ext cx="10363200" cy="914400"/>
          </a:xfrm>
        </p:spPr>
        <p:txBody>
          <a:bodyPr/>
          <a:lstStyle/>
          <a:p>
            <a:r>
              <a:rPr lang="en-US" dirty="0" err="1"/>
              <a:t>rTMS</a:t>
            </a:r>
            <a:r>
              <a:rPr lang="en-US" dirty="0"/>
              <a:t> for migraines</a:t>
            </a:r>
          </a:p>
        </p:txBody>
      </p:sp>
      <p:sp>
        <p:nvSpPr>
          <p:cNvPr id="5" name="Rectangle 4"/>
          <p:cNvSpPr/>
          <p:nvPr/>
        </p:nvSpPr>
        <p:spPr>
          <a:xfrm>
            <a:off x="0" y="775692"/>
            <a:ext cx="12192000" cy="5909311"/>
          </a:xfrm>
          <a:prstGeom prst="rect">
            <a:avLst/>
          </a:prstGeom>
        </p:spPr>
        <p:txBody>
          <a:bodyPr wrap="square">
            <a:spAutoFit/>
          </a:bodyPr>
          <a:lstStyle/>
          <a:p>
            <a:r>
              <a:rPr lang="en-US" b="1" dirty="0"/>
              <a:t>Efficacy of Noninvasive Brain Stimulation on Pain Control in Migraine Patients: </a:t>
            </a:r>
          </a:p>
          <a:p>
            <a:r>
              <a:rPr lang="en-US" b="1" dirty="0"/>
              <a:t>A Systematic Review and Meta‐Analysis </a:t>
            </a:r>
            <a:r>
              <a:rPr lang="en-US" i="1" dirty="0" err="1">
                <a:solidFill>
                  <a:srgbClr val="FF0000"/>
                </a:solidFill>
              </a:rPr>
              <a:t>Shirahige</a:t>
            </a:r>
            <a:r>
              <a:rPr lang="en-US" i="1" dirty="0">
                <a:solidFill>
                  <a:srgbClr val="FF0000"/>
                </a:solidFill>
              </a:rPr>
              <a:t> - 2016 - Headache: The Journal of Head and Face Pain </a:t>
            </a:r>
          </a:p>
          <a:p>
            <a:r>
              <a:rPr lang="en-US" dirty="0"/>
              <a:t>To evaluate the efficacy of noninvasive brain stimulation (NIBS) on pain control in migraine patients.</a:t>
            </a:r>
          </a:p>
          <a:p>
            <a:endParaRPr lang="en-US" b="1" dirty="0"/>
          </a:p>
          <a:p>
            <a:r>
              <a:rPr lang="en-US" dirty="0"/>
              <a:t>Searches were conducted in six databases: MEDLINE (via PubMed), LILACS (via BIREME), CINAHL (via EBSCO), Scopus (via EBSCO), Web of Science, and CENTRAL. Two independent authors searched for randomized controlled clinical trials published through until January 2016 that involved the use of </a:t>
            </a:r>
            <a:r>
              <a:rPr lang="en-US" dirty="0" err="1"/>
              <a:t>transcranial</a:t>
            </a:r>
            <a:r>
              <a:rPr lang="en-US" dirty="0"/>
              <a:t> direct current stimulation (</a:t>
            </a:r>
            <a:r>
              <a:rPr lang="en-US" dirty="0" err="1"/>
              <a:t>tDCS</a:t>
            </a:r>
            <a:r>
              <a:rPr lang="en-US" dirty="0"/>
              <a:t>) and </a:t>
            </a:r>
            <a:r>
              <a:rPr lang="en-US" dirty="0" err="1"/>
              <a:t>transcranial</a:t>
            </a:r>
            <a:r>
              <a:rPr lang="en-US" dirty="0"/>
              <a:t> magnetic stimulation (TMS) in </a:t>
            </a:r>
            <a:r>
              <a:rPr lang="en-US" dirty="0" err="1"/>
              <a:t>migraineurs</a:t>
            </a:r>
            <a:r>
              <a:rPr lang="en-US" dirty="0"/>
              <a:t>. </a:t>
            </a:r>
          </a:p>
          <a:p>
            <a:endParaRPr lang="en-US" dirty="0"/>
          </a:p>
          <a:p>
            <a:r>
              <a:rPr lang="en-US" dirty="0"/>
              <a:t>Eight studies were included in the quantitative analysis with 153 migraine patients that received NIBS and 143 sham NIBS. In overall meta‐analysis, we did not find significant results for pain intensity. However, subgroup analysis considering only </a:t>
            </a:r>
            <a:r>
              <a:rPr lang="en-US" dirty="0" err="1"/>
              <a:t>tDCS</a:t>
            </a:r>
            <a:r>
              <a:rPr lang="en-US" dirty="0"/>
              <a:t> effects have demonstrated a decrease for pain intensity (SMD: −0.91; 95% CI: −1.79 to −0.03; P = .04), migraine attacks (SMD: −0.75; 95% CI: −1.25 to −0.24; P = .004), and painkiller intake (SMD: −0.64; 95% CI: −1.21 to −0.07; P = .03).</a:t>
            </a:r>
          </a:p>
          <a:p>
            <a:r>
              <a:rPr lang="en-US" dirty="0"/>
              <a:t> Subgroup analysis for TMS did not reveal significant effects for any outcome.</a:t>
            </a:r>
          </a:p>
          <a:p>
            <a:endParaRPr lang="en-US" b="1" dirty="0"/>
          </a:p>
          <a:p>
            <a:r>
              <a:rPr lang="en-US" dirty="0"/>
              <a:t>Low or very low quality of evidence suggests that our primary outcome evaluation failed to find support for the superiority of NIBS over sham treatment. Although, subgroup analysis reveals that </a:t>
            </a:r>
            <a:r>
              <a:rPr lang="en-US" dirty="0" err="1"/>
              <a:t>tDCS</a:t>
            </a:r>
            <a:r>
              <a:rPr lang="en-US" dirty="0"/>
              <a:t> have moderate to high effects and could be a promising </a:t>
            </a:r>
            <a:r>
              <a:rPr lang="en-US" dirty="0" err="1"/>
              <a:t>nonpharmacological</a:t>
            </a:r>
            <a:r>
              <a:rPr lang="en-US" dirty="0"/>
              <a:t> alternative to pain control, mainly for painkiller intake reduction. However, there is a need for larger controlled trials with methodological rigor, which could increase the power of result inference.</a:t>
            </a:r>
          </a:p>
        </p:txBody>
      </p:sp>
      <p:pic>
        <p:nvPicPr>
          <p:cNvPr id="6" name="Picture 5" descr="images.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80930" y="0"/>
            <a:ext cx="911069" cy="804333"/>
          </a:xfrm>
          <a:prstGeom prst="rect">
            <a:avLst/>
          </a:prstGeom>
        </p:spPr>
      </p:pic>
    </p:spTree>
    <p:extLst>
      <p:ext uri="{BB962C8B-B14F-4D97-AF65-F5344CB8AC3E}">
        <p14:creationId xmlns:p14="http://schemas.microsoft.com/office/powerpoint/2010/main" val="1837416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1701" y="275167"/>
            <a:ext cx="10363200" cy="914400"/>
          </a:xfrm>
        </p:spPr>
        <p:txBody>
          <a:bodyPr/>
          <a:lstStyle/>
          <a:p>
            <a:r>
              <a:rPr lang="en-US" dirty="0"/>
              <a:t>Single pulse TMS treatment of migraines</a:t>
            </a:r>
            <a:br>
              <a:rPr lang="en-US" dirty="0"/>
            </a:br>
            <a:r>
              <a:rPr lang="en-US" dirty="0"/>
              <a:t>                                                  </a:t>
            </a:r>
            <a:r>
              <a:rPr lang="en-US" sz="2800" dirty="0">
                <a:solidFill>
                  <a:srgbClr val="FF0000"/>
                </a:solidFill>
              </a:rPr>
              <a:t>FDA approved 2017</a:t>
            </a:r>
          </a:p>
        </p:txBody>
      </p:sp>
      <p:pic>
        <p:nvPicPr>
          <p:cNvPr id="3" name="Picture 2"/>
          <p:cNvPicPr>
            <a:picLocks noChangeAspect="1"/>
          </p:cNvPicPr>
          <p:nvPr/>
        </p:nvPicPr>
        <p:blipFill>
          <a:blip r:embed="rId2"/>
          <a:stretch>
            <a:fillRect/>
          </a:stretch>
        </p:blipFill>
        <p:spPr>
          <a:xfrm>
            <a:off x="404036" y="2010832"/>
            <a:ext cx="2874928" cy="2712015"/>
          </a:xfrm>
          <a:prstGeom prst="rect">
            <a:avLst/>
          </a:prstGeom>
        </p:spPr>
      </p:pic>
      <p:pic>
        <p:nvPicPr>
          <p:cNvPr id="4" name="Picture 3"/>
          <p:cNvPicPr>
            <a:picLocks noChangeAspect="1"/>
          </p:cNvPicPr>
          <p:nvPr/>
        </p:nvPicPr>
        <p:blipFill>
          <a:blip r:embed="rId3"/>
          <a:stretch>
            <a:fillRect/>
          </a:stretch>
        </p:blipFill>
        <p:spPr>
          <a:xfrm>
            <a:off x="0" y="4539826"/>
            <a:ext cx="3132667" cy="2318174"/>
          </a:xfrm>
          <a:prstGeom prst="rect">
            <a:avLst/>
          </a:prstGeom>
        </p:spPr>
      </p:pic>
      <p:sp>
        <p:nvSpPr>
          <p:cNvPr id="6" name="Rectangle 5"/>
          <p:cNvSpPr/>
          <p:nvPr/>
        </p:nvSpPr>
        <p:spPr>
          <a:xfrm>
            <a:off x="3513668" y="1779686"/>
            <a:ext cx="8995833" cy="4801315"/>
          </a:xfrm>
          <a:prstGeom prst="rect">
            <a:avLst/>
          </a:prstGeom>
        </p:spPr>
        <p:txBody>
          <a:bodyPr wrap="square">
            <a:spAutoFit/>
          </a:bodyPr>
          <a:lstStyle/>
          <a:p>
            <a:r>
              <a:rPr lang="en-US" b="1" dirty="0"/>
              <a:t>The efficacy of </a:t>
            </a:r>
            <a:r>
              <a:rPr lang="en-US" b="1" dirty="0" err="1"/>
              <a:t>transcranial</a:t>
            </a:r>
            <a:r>
              <a:rPr lang="en-US" b="1" dirty="0"/>
              <a:t> magnetic stimulation on migraine: a meta-analysis of randomized controlled trails</a:t>
            </a:r>
          </a:p>
          <a:p>
            <a:endParaRPr lang="en-US" dirty="0"/>
          </a:p>
          <a:p>
            <a:r>
              <a:rPr lang="en-US" i="1" dirty="0" err="1">
                <a:solidFill>
                  <a:srgbClr val="FF0000"/>
                </a:solidFill>
              </a:rPr>
              <a:t>Lihuan</a:t>
            </a:r>
            <a:r>
              <a:rPr lang="en-US" i="1" dirty="0">
                <a:solidFill>
                  <a:srgbClr val="FF0000"/>
                </a:solidFill>
              </a:rPr>
              <a:t> </a:t>
            </a:r>
            <a:r>
              <a:rPr lang="en-US" i="1" dirty="0" err="1">
                <a:solidFill>
                  <a:srgbClr val="FF0000"/>
                </a:solidFill>
              </a:rPr>
              <a:t>Lan</a:t>
            </a:r>
            <a:r>
              <a:rPr lang="en-US" i="1" dirty="0">
                <a:solidFill>
                  <a:srgbClr val="FF0000"/>
                </a:solidFill>
              </a:rPr>
              <a:t> et al , 2017 J Headache Pain</a:t>
            </a:r>
          </a:p>
          <a:p>
            <a:r>
              <a:rPr lang="en-US" dirty="0"/>
              <a:t>This article was aimed to assess the efficacy of TMS on migraine based on randomized controlled trails (RCTs).</a:t>
            </a:r>
          </a:p>
          <a:p>
            <a:r>
              <a:rPr lang="en-US" b="1" dirty="0"/>
              <a:t>Methods</a:t>
            </a:r>
          </a:p>
          <a:p>
            <a:r>
              <a:rPr lang="en-US" dirty="0"/>
              <a:t>We searched PubMed, </a:t>
            </a:r>
            <a:r>
              <a:rPr lang="en-US" dirty="0" err="1"/>
              <a:t>Embase</a:t>
            </a:r>
            <a:r>
              <a:rPr lang="en-US" dirty="0"/>
              <a:t> and Cochrane Library electronic databases for published studies which compared TMS group with sham group, conducted a meta-analysis of all RCTs.</a:t>
            </a:r>
          </a:p>
          <a:p>
            <a:r>
              <a:rPr lang="en-US" b="1" dirty="0"/>
              <a:t>Results</a:t>
            </a:r>
          </a:p>
          <a:p>
            <a:r>
              <a:rPr lang="en-US" dirty="0"/>
              <a:t>Five studies, consisting of 313 migraine patients, were identified. Single-pulse </a:t>
            </a:r>
            <a:r>
              <a:rPr lang="en-US" dirty="0" err="1"/>
              <a:t>transcranial</a:t>
            </a:r>
            <a:r>
              <a:rPr lang="en-US" dirty="0"/>
              <a:t> magnetic stimulation is effective for the acute treatment of migraine with aura after the first attack (p = 0.02). And, the efficacy of TMS on chronic migraine was not significant (OR 2.93; 95% CI 0.71–12.15; p = 0.14).</a:t>
            </a:r>
          </a:p>
          <a:p>
            <a:r>
              <a:rPr lang="en-US" b="1" dirty="0"/>
              <a:t>Conclusions</a:t>
            </a:r>
          </a:p>
          <a:p>
            <a:r>
              <a:rPr lang="en-US" dirty="0"/>
              <a:t>TMS is effective for migraine based on the studies included in the article.</a:t>
            </a:r>
          </a:p>
        </p:txBody>
      </p:sp>
    </p:spTree>
    <p:extLst>
      <p:ext uri="{BB962C8B-B14F-4D97-AF65-F5344CB8AC3E}">
        <p14:creationId xmlns:p14="http://schemas.microsoft.com/office/powerpoint/2010/main" val="899055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TMS treatment in patients with Depression and Opioid Abuse</a:t>
            </a:r>
          </a:p>
        </p:txBody>
      </p:sp>
      <p:pic>
        <p:nvPicPr>
          <p:cNvPr id="3" name="Picture 2" descr="downloa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3167" y="2353732"/>
            <a:ext cx="4602726" cy="3170767"/>
          </a:xfrm>
          <a:prstGeom prst="rect">
            <a:avLst/>
          </a:prstGeom>
        </p:spPr>
      </p:pic>
    </p:spTree>
    <p:extLst>
      <p:ext uri="{BB962C8B-B14F-4D97-AF65-F5344CB8AC3E}">
        <p14:creationId xmlns:p14="http://schemas.microsoft.com/office/powerpoint/2010/main" val="3910545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b="1" dirty="0">
                <a:solidFill>
                  <a:srgbClr val="FF0000"/>
                </a:solidFill>
              </a:rPr>
              <a:t>Conclusion</a:t>
            </a:r>
          </a:p>
        </p:txBody>
      </p:sp>
      <p:sp>
        <p:nvSpPr>
          <p:cNvPr id="3" name="TextBox 2"/>
          <p:cNvSpPr txBox="1"/>
          <p:nvPr/>
        </p:nvSpPr>
        <p:spPr>
          <a:xfrm>
            <a:off x="1185333" y="2180166"/>
            <a:ext cx="8911167" cy="2800767"/>
          </a:xfrm>
          <a:prstGeom prst="rect">
            <a:avLst/>
          </a:prstGeom>
          <a:noFill/>
        </p:spPr>
        <p:txBody>
          <a:bodyPr wrap="square" rtlCol="0">
            <a:spAutoFit/>
          </a:bodyPr>
          <a:lstStyle/>
          <a:p>
            <a:r>
              <a:rPr lang="en-US" sz="2800" dirty="0" err="1"/>
              <a:t>rTMS</a:t>
            </a:r>
            <a:r>
              <a:rPr lang="en-US" sz="2800" dirty="0"/>
              <a:t> is a safe </a:t>
            </a:r>
            <a:r>
              <a:rPr lang="en-US" sz="2800"/>
              <a:t>non invasive </a:t>
            </a:r>
            <a:r>
              <a:rPr lang="en-US" sz="2800" dirty="0"/>
              <a:t>treatment that shows benefits in central neuropathic pain</a:t>
            </a:r>
          </a:p>
          <a:p>
            <a:endParaRPr lang="en-US" sz="2800" dirty="0"/>
          </a:p>
          <a:p>
            <a:r>
              <a:rPr lang="en-US" sz="2800" dirty="0"/>
              <a:t>However, RCT studies and </a:t>
            </a:r>
            <a:r>
              <a:rPr lang="en-US" sz="2800" dirty="0" err="1"/>
              <a:t>longterm</a:t>
            </a:r>
            <a:r>
              <a:rPr lang="en-US" sz="2800" dirty="0"/>
              <a:t> durability of analgesic effects are yet to be studied</a:t>
            </a:r>
          </a:p>
          <a:p>
            <a:endParaRPr lang="en-US" dirty="0"/>
          </a:p>
          <a:p>
            <a:endParaRPr lang="en-US" dirty="0"/>
          </a:p>
        </p:txBody>
      </p:sp>
    </p:spTree>
    <p:extLst>
      <p:ext uri="{BB962C8B-B14F-4D97-AF65-F5344CB8AC3E}">
        <p14:creationId xmlns:p14="http://schemas.microsoft.com/office/powerpoint/2010/main" val="3637501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ightfall design template">
  <a:themeElements>
    <a:clrScheme name="Custom 2">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Arial">
      <a:majorFont>
        <a:latin typeface="Aria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15Glossy">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12700" cap="flat" cmpd="sng" algn="ctr">
          <a:solidFill>
            <a:schemeClr val="phClr">
              <a:tint val="95000"/>
              <a:shade val="95000"/>
              <a:satMod val="120000"/>
            </a:schemeClr>
          </a:solidFill>
          <a:prstDash val="solid"/>
        </a:ln>
        <a:ln w="55000" cap="flat" cmpd="thickThin" algn="ctr">
          <a:solidFill>
            <a:schemeClr val="phClr">
              <a:tint val="90000"/>
              <a:satMod val="130000"/>
            </a:schemeClr>
          </a:solidFill>
          <a:prstDash val="solid"/>
        </a:ln>
        <a:ln w="50800" cap="flat" cmpd="sng"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extLst>
    <a:ext uri="{05A4C25C-085E-4340-85A3-A5531E510DB2}">
      <thm15:themeFamily xmlns:thm15="http://schemas.microsoft.com/office/thememl/2012/main" name="Nightfall design template" id="{8E782A46-4514-4890-A557-B2C16D284495}" vid="{905231CD-0261-44B0-B7D7-6EDADDAACF34}"/>
    </a:ext>
  </a:extLst>
</a:theme>
</file>

<file path=ppt/theme/theme2.xml><?xml version="1.0" encoding="utf-8"?>
<a:theme xmlns:a="http://schemas.openxmlformats.org/drawingml/2006/main" name="Office Them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Arial">
      <a:majorFont>
        <a:latin typeface="Aria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15Glossy">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12700" cap="flat" cmpd="sng" algn="ctr">
          <a:solidFill>
            <a:schemeClr val="phClr">
              <a:tint val="95000"/>
              <a:shade val="95000"/>
              <a:satMod val="120000"/>
            </a:schemeClr>
          </a:solidFill>
          <a:prstDash val="solid"/>
        </a:ln>
        <a:ln w="55000" cap="flat" cmpd="thickThin" algn="ctr">
          <a:solidFill>
            <a:schemeClr val="phClr">
              <a:tint val="90000"/>
              <a:satMod val="130000"/>
            </a:schemeClr>
          </a:solidFill>
          <a:prstDash val="solid"/>
        </a:ln>
        <a:ln w="50800" cap="flat" cmpd="sng"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Arial">
      <a:majorFont>
        <a:latin typeface="Aria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15Glossy">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12700" cap="flat" cmpd="sng" algn="ctr">
          <a:solidFill>
            <a:schemeClr val="phClr">
              <a:tint val="95000"/>
              <a:shade val="95000"/>
              <a:satMod val="120000"/>
            </a:schemeClr>
          </a:solidFill>
          <a:prstDash val="solid"/>
        </a:ln>
        <a:ln w="55000" cap="flat" cmpd="thickThin" algn="ctr">
          <a:solidFill>
            <a:schemeClr val="phClr">
              <a:tint val="90000"/>
              <a:satMod val="130000"/>
            </a:schemeClr>
          </a:solidFill>
          <a:prstDash val="solid"/>
        </a:ln>
        <a:ln w="50800" cap="flat" cmpd="sng"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5232C19C-A75B-4E3F-8B30-1035B9FCAD1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Nightfall design slides</Template>
  <TotalTime>0</TotalTime>
  <Words>2569</Words>
  <Application>Microsoft Office PowerPoint</Application>
  <PresentationFormat>Widescreen</PresentationFormat>
  <Paragraphs>278</Paragraphs>
  <Slides>32</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32</vt:i4>
      </vt:variant>
    </vt:vector>
  </HeadingPairs>
  <TitlesOfParts>
    <vt:vector size="40" baseType="lpstr">
      <vt:lpstr>Arial</vt:lpstr>
      <vt:lpstr>Arial Narrow</vt:lpstr>
      <vt:lpstr>Georgia</vt:lpstr>
      <vt:lpstr>Times New Roman</vt:lpstr>
      <vt:lpstr>Wingdings</vt:lpstr>
      <vt:lpstr>Wingdings 2</vt:lpstr>
      <vt:lpstr>Wingdings 3</vt:lpstr>
      <vt:lpstr>Nightfall design template</vt:lpstr>
      <vt:lpstr>TMS Therapy</vt:lpstr>
      <vt:lpstr>Typical TMS Course</vt:lpstr>
      <vt:lpstr>Clinical TMS Society’s  Consensus Practice TMS Guidelines Perera et al J Brain Stim 2016</vt:lpstr>
      <vt:lpstr>Mechanism</vt:lpstr>
      <vt:lpstr>Finding DLPFC and dose</vt:lpstr>
      <vt:lpstr>TMS effects on Neurons</vt:lpstr>
      <vt:lpstr>Neuroimaging Studies</vt:lpstr>
      <vt:lpstr>PowerPoint Presentation</vt:lpstr>
      <vt:lpstr>PowerPoint Presentation</vt:lpstr>
      <vt:lpstr>PowerPoint Presentation</vt:lpstr>
      <vt:lpstr>Summary</vt:lpstr>
      <vt:lpstr>Contraindications</vt:lpstr>
      <vt:lpstr>Reimbursement </vt:lpstr>
      <vt:lpstr>Insurance: CPT Category I Codes</vt:lpstr>
      <vt:lpstr>Reimbursement </vt:lpstr>
      <vt:lpstr>Our Off-Label Use of rTMS</vt:lpstr>
      <vt:lpstr>Offlabel traetemts and populations</vt:lpstr>
      <vt:lpstr>PowerPoint Presentation</vt:lpstr>
      <vt:lpstr>Treatment Utilization and Outcomes Study </vt:lpstr>
      <vt:lpstr>Quality of Life study showed improvements in pain</vt:lpstr>
      <vt:lpstr>Theoretical mechanisms of analgesic effects of TMS </vt:lpstr>
      <vt:lpstr>Experimental evidence</vt:lpstr>
      <vt:lpstr>Studies of TMS and Pain</vt:lpstr>
      <vt:lpstr>PowerPoint Presentation</vt:lpstr>
      <vt:lpstr>rTMS for lower back pain </vt:lpstr>
      <vt:lpstr>rTMS in Spinal Cord Injury</vt:lpstr>
      <vt:lpstr>rTMS Post Stroke Pain</vt:lpstr>
      <vt:lpstr>rTMS for Fibromyalgia</vt:lpstr>
      <vt:lpstr>rTMS for migraines</vt:lpstr>
      <vt:lpstr>Single pulse TMS treatment of migraines                                                   FDA approved 2017</vt:lpstr>
      <vt:lpstr>TMS treatment in patients with Depression and Opioid Abuse</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2015-05-25T12:42:42Z</dcterms:created>
  <dcterms:modified xsi:type="dcterms:W3CDTF">2018-05-11T12:46:14Z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TC034605339991</vt:lpwstr>
  </property>
</Properties>
</file>